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308" r:id="rId3"/>
    <p:sldId id="309" r:id="rId4"/>
    <p:sldId id="312" r:id="rId5"/>
    <p:sldId id="305" r:id="rId6"/>
    <p:sldId id="304" r:id="rId7"/>
    <p:sldId id="307" r:id="rId8"/>
    <p:sldId id="313" r:id="rId9"/>
    <p:sldId id="314" r:id="rId10"/>
    <p:sldId id="298" r:id="rId11"/>
    <p:sldId id="310" r:id="rId12"/>
    <p:sldId id="265" r:id="rId13"/>
  </p:sldIdLst>
  <p:sldSz cx="9144000" cy="5143500" type="screen16x9"/>
  <p:notesSz cx="6858000" cy="9144000"/>
  <p:embeddedFontLst>
    <p:embeddedFont>
      <p:font typeface="Trispace" panose="020B0604020202020204" charset="0"/>
      <p:regular r:id="rId15"/>
      <p:bold r:id="rId16"/>
    </p:embeddedFont>
    <p:embeddedFont>
      <p:font typeface="Trispace Medium" panose="020B0604020202020204" charset="0"/>
      <p:regular r:id="rId17"/>
      <p:bold r:id="rId18"/>
    </p:embeddedFont>
    <p:embeddedFont>
      <p:font typeface="Trispace SemiBold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CED6FF-661E-4109-A386-3A98E2D89D72}">
  <a:tblStyle styleId="{3FCED6FF-661E-4109-A386-3A98E2D89D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0" y="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4a61bb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c4a61bb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88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32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dddfa8b4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dddfa8b4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1748060" flipH="1">
            <a:off x="-3019595" y="1563512"/>
            <a:ext cx="8049517" cy="43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10899" t="14045" r="10907"/>
          <a:stretch/>
        </p:blipFill>
        <p:spPr>
          <a:xfrm rot="-10079881">
            <a:off x="5280610" y="-524738"/>
            <a:ext cx="5127578" cy="31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6100" y="910638"/>
            <a:ext cx="6711600" cy="25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771550" y="2571750"/>
            <a:ext cx="4113300" cy="41133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781175" y="-1401800"/>
            <a:ext cx="3476100" cy="34761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39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362050" y="-95300"/>
            <a:ext cx="4064100" cy="4064100"/>
          </a:xfrm>
          <a:prstGeom prst="ellipse">
            <a:avLst/>
          </a:prstGeom>
          <a:gradFill>
            <a:gsLst>
              <a:gs pos="0">
                <a:srgbClr val="EE12E9">
                  <a:alpha val="60392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216250" y="3823363"/>
            <a:ext cx="6711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Trispace Medium"/>
                <a:ea typeface="Trispace Medium"/>
                <a:cs typeface="Trispace Medium"/>
                <a:sym typeface="Trispac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 amt="78000"/>
          </a:blip>
          <a:srcRect t="2597" b="2597"/>
          <a:stretch/>
        </p:blipFill>
        <p:spPr>
          <a:xfrm>
            <a:off x="1666000" y="1568324"/>
            <a:ext cx="7879598" cy="420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t="2088" b="2088"/>
          <a:stretch/>
        </p:blipFill>
        <p:spPr>
          <a:xfrm rot="9546466" flipH="1">
            <a:off x="-725304" y="-1403465"/>
            <a:ext cx="7192759" cy="387692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/>
          <p:nvPr/>
        </p:nvSpPr>
        <p:spPr>
          <a:xfrm>
            <a:off x="3829050" y="-3360400"/>
            <a:ext cx="6174300" cy="61743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0" y="650950"/>
            <a:ext cx="9144000" cy="91440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" name="Google Shape;67;p8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flipH="1">
            <a:off x="6468968" y="-790175"/>
            <a:ext cx="6160762" cy="33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t="2088" b="2088"/>
          <a:stretch/>
        </p:blipFill>
        <p:spPr>
          <a:xfrm rot="6109456">
            <a:off x="-3333527" y="-1600301"/>
            <a:ext cx="6160756" cy="33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3524250" y="-3728250"/>
            <a:ext cx="5458200" cy="54582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-2599575" y="2417075"/>
            <a:ext cx="6629400" cy="6629400"/>
          </a:xfrm>
          <a:prstGeom prst="ellipse">
            <a:avLst/>
          </a:prstGeom>
          <a:gradFill>
            <a:gsLst>
              <a:gs pos="0">
                <a:srgbClr val="830BDE">
                  <a:alpha val="49803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2058850" y="-1385050"/>
            <a:ext cx="5732700" cy="5732700"/>
          </a:xfrm>
          <a:prstGeom prst="ellipse">
            <a:avLst/>
          </a:prstGeom>
          <a:gradFill>
            <a:gsLst>
              <a:gs pos="0">
                <a:schemeClr val="accent3"/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29247" flipH="1">
            <a:off x="-3353267" y="2967470"/>
            <a:ext cx="8989432" cy="50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01708">
            <a:off x="5241284" y="48979"/>
            <a:ext cx="9726354" cy="547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6377250" y="1921525"/>
            <a:ext cx="5161200" cy="5161200"/>
          </a:xfrm>
          <a:prstGeom prst="ellipse">
            <a:avLst/>
          </a:prstGeom>
          <a:gradFill>
            <a:gsLst>
              <a:gs pos="0">
                <a:srgbClr val="ED1C68">
                  <a:alpha val="47058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p1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-838875" y="1966375"/>
            <a:ext cx="4113300" cy="4113300"/>
          </a:xfrm>
          <a:prstGeom prst="ellipse">
            <a:avLst/>
          </a:prstGeom>
          <a:gradFill>
            <a:gsLst>
              <a:gs pos="0">
                <a:srgbClr val="3E629E">
                  <a:alpha val="60392"/>
                </a:srgbClr>
              </a:gs>
              <a:gs pos="63000">
                <a:srgbClr val="3E629E">
                  <a:alpha val="0"/>
                </a:srgbClr>
              </a:gs>
              <a:gs pos="100000">
                <a:srgbClr val="3E629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4013575" y="-3130550"/>
            <a:ext cx="5394600" cy="5394600"/>
          </a:xfrm>
          <a:prstGeom prst="ellipse">
            <a:avLst/>
          </a:prstGeom>
          <a:gradFill>
            <a:gsLst>
              <a:gs pos="0">
                <a:srgbClr val="EE12E9">
                  <a:alpha val="47450"/>
                </a:srgbClr>
              </a:gs>
              <a:gs pos="52000">
                <a:srgbClr val="320A4F">
                  <a:alpha val="1960"/>
                </a:srgbClr>
              </a:gs>
              <a:gs pos="100000">
                <a:srgbClr val="320A4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21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 amt="79000"/>
          </a:blip>
          <a:srcRect t="2597" b="2597"/>
          <a:stretch/>
        </p:blipFill>
        <p:spPr>
          <a:xfrm rot="-3736898" flipH="1">
            <a:off x="4426367" y="1037149"/>
            <a:ext cx="6527265" cy="348095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709950" y="1252955"/>
            <a:ext cx="6187200" cy="3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algn="r" rtl="0">
              <a:buNone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7"/>
          <p:cNvCxnSpPr/>
          <p:nvPr/>
        </p:nvCxnSpPr>
        <p:spPr>
          <a:xfrm flipH="1">
            <a:off x="346800" y="4805301"/>
            <a:ext cx="7901700" cy="3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4" name="Google Shape;244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2524512">
            <a:off x="2722254" y="1694457"/>
            <a:ext cx="6809219" cy="455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2">
            <a:alphaModFix/>
          </a:blip>
          <a:srcRect l="7954" r="7954"/>
          <a:stretch/>
        </p:blipFill>
        <p:spPr>
          <a:xfrm rot="-7652078">
            <a:off x="-3024166" y="-2547527"/>
            <a:ext cx="6221231" cy="4161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47000">
              <a:schemeClr val="dk2"/>
            </a:gs>
            <a:gs pos="100000">
              <a:schemeClr val="dk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●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ispace"/>
              <a:buChar char="○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Trispace"/>
              <a:buChar char="■"/>
              <a:defRPr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63" r:id="rId5"/>
    <p:sldLayoutId id="2147483667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ec2-54-160-235-66.compute-1.amazonaws.com:8080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docs.aws.amazon.com/vpc/latest/userguide/vpc-nat-gateway.html/" TargetMode="External"/><Relationship Id="rId7" Type="http://schemas.openxmlformats.org/officeDocument/2006/relationships/hyperlink" Target="https://www.youtube.com/watch?v=k1RI5locZE4" TargetMode="External"/><Relationship Id="rId2" Type="http://schemas.openxmlformats.org/officeDocument/2006/relationships/hyperlink" Target="https://github.com/ambar3497/Bankruptcy-Analysis-AW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edium.com/edureka/amazon-aws-tutorial-4af6fefa9941" TargetMode="External"/><Relationship Id="rId11" Type="http://schemas.openxmlformats.org/officeDocument/2006/relationships/image" Target="../media/image59.svg"/><Relationship Id="rId5" Type="http://schemas.openxmlformats.org/officeDocument/2006/relationships/hyperlink" Target="https://docs.aws.amazon.com/ec2/?nc2=h_ql_doc_ec2" TargetMode="External"/><Relationship Id="rId10" Type="http://schemas.openxmlformats.org/officeDocument/2006/relationships/image" Target="../media/image58.png"/><Relationship Id="rId4" Type="http://schemas.openxmlformats.org/officeDocument/2006/relationships/hyperlink" Target="https://flask.palletsprojects.com/en/3.0.x/" TargetMode="External"/><Relationship Id="rId9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ahmedtronic/company-bankruptcy-predictio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4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ctrTitle"/>
          </p:nvPr>
        </p:nvSpPr>
        <p:spPr>
          <a:xfrm>
            <a:off x="-362143" y="340486"/>
            <a:ext cx="7783767" cy="10752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/>
                </a:solidFill>
              </a:rPr>
              <a:t>AWS-Based </a:t>
            </a:r>
            <a:r>
              <a:rPr lang="en-US" sz="3200" dirty="0"/>
              <a:t>Company Bankruptcy Prediction System</a:t>
            </a:r>
            <a:endParaRPr sz="3200"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2C668-08BE-BC68-C8A5-06742BE65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744" y="2640258"/>
            <a:ext cx="6711300" cy="126414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Cloud computing_DATS_6450</a:t>
            </a:r>
          </a:p>
          <a:p>
            <a:pPr algn="l"/>
            <a:r>
              <a:rPr lang="en-US" dirty="0"/>
              <a:t>Final Project Part – B</a:t>
            </a:r>
          </a:p>
          <a:p>
            <a:pPr algn="l"/>
            <a:r>
              <a:rPr lang="en-US" dirty="0">
                <a:solidFill>
                  <a:srgbClr val="00B0F0"/>
                </a:solidFill>
              </a:rPr>
              <a:t>Team – 8</a:t>
            </a:r>
          </a:p>
          <a:p>
            <a:pPr algn="l"/>
            <a:r>
              <a:rPr lang="en-US" dirty="0"/>
              <a:t>Ambar Pathak, Vishesh Bhati, Aveline Mariya </a:t>
            </a:r>
            <a:r>
              <a:rPr lang="en-US" dirty="0" err="1"/>
              <a:t>Shaji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E8114-1323-ACF6-CA75-95B959FCC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19451-69DE-4E75-D622-6CFB89C7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58" y="344453"/>
            <a:ext cx="7704000" cy="57270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grpSp>
        <p:nvGrpSpPr>
          <p:cNvPr id="5" name="Google Shape;1024;p52">
            <a:extLst>
              <a:ext uri="{FF2B5EF4-FFF2-40B4-BE49-F238E27FC236}">
                <a16:creationId xmlns:a16="http://schemas.microsoft.com/office/drawing/2014/main" id="{56F9A4EA-C9EA-7EA4-5E2D-849BF50D9ADB}"/>
              </a:ext>
            </a:extLst>
          </p:cNvPr>
          <p:cNvGrpSpPr/>
          <p:nvPr/>
        </p:nvGrpSpPr>
        <p:grpSpPr>
          <a:xfrm>
            <a:off x="2324072" y="367147"/>
            <a:ext cx="595061" cy="572700"/>
            <a:chOff x="6760572" y="1450373"/>
            <a:chExt cx="435651" cy="452565"/>
          </a:xfrm>
        </p:grpSpPr>
        <p:sp>
          <p:nvSpPr>
            <p:cNvPr id="6" name="Google Shape;1025;p52">
              <a:extLst>
                <a:ext uri="{FF2B5EF4-FFF2-40B4-BE49-F238E27FC236}">
                  <a16:creationId xmlns:a16="http://schemas.microsoft.com/office/drawing/2014/main" id="{58622245-D5A9-C71F-406C-C8D3F7CCB03F}"/>
                </a:ext>
              </a:extLst>
            </p:cNvPr>
            <p:cNvSpPr/>
            <p:nvPr/>
          </p:nvSpPr>
          <p:spPr>
            <a:xfrm>
              <a:off x="6868228" y="1450373"/>
              <a:ext cx="215819" cy="161722"/>
            </a:xfrm>
            <a:custGeom>
              <a:avLst/>
              <a:gdLst/>
              <a:ahLst/>
              <a:cxnLst/>
              <a:rect l="l" t="t" r="r" b="b"/>
              <a:pathLst>
                <a:path w="7209" h="5402" extrusionOk="0">
                  <a:moveTo>
                    <a:pt x="1008" y="3984"/>
                  </a:moveTo>
                  <a:cubicBezTo>
                    <a:pt x="1240" y="3984"/>
                    <a:pt x="1419" y="4171"/>
                    <a:pt x="1419" y="4394"/>
                  </a:cubicBezTo>
                  <a:cubicBezTo>
                    <a:pt x="1419" y="4626"/>
                    <a:pt x="1240" y="4813"/>
                    <a:pt x="1008" y="4813"/>
                  </a:cubicBezTo>
                  <a:cubicBezTo>
                    <a:pt x="776" y="4813"/>
                    <a:pt x="598" y="4626"/>
                    <a:pt x="598" y="4394"/>
                  </a:cubicBezTo>
                  <a:cubicBezTo>
                    <a:pt x="598" y="4171"/>
                    <a:pt x="776" y="3984"/>
                    <a:pt x="1008" y="3984"/>
                  </a:cubicBezTo>
                  <a:close/>
                  <a:moveTo>
                    <a:pt x="4818" y="1"/>
                  </a:moveTo>
                  <a:cubicBezTo>
                    <a:pt x="4678" y="1"/>
                    <a:pt x="4538" y="8"/>
                    <a:pt x="4398" y="23"/>
                  </a:cubicBezTo>
                  <a:cubicBezTo>
                    <a:pt x="3462" y="112"/>
                    <a:pt x="2578" y="531"/>
                    <a:pt x="1918" y="1200"/>
                  </a:cubicBezTo>
                  <a:cubicBezTo>
                    <a:pt x="1303" y="1816"/>
                    <a:pt x="910" y="2574"/>
                    <a:pt x="767" y="3422"/>
                  </a:cubicBezTo>
                  <a:cubicBezTo>
                    <a:pt x="330" y="3529"/>
                    <a:pt x="0" y="3921"/>
                    <a:pt x="0" y="4394"/>
                  </a:cubicBezTo>
                  <a:cubicBezTo>
                    <a:pt x="0" y="4947"/>
                    <a:pt x="455" y="5402"/>
                    <a:pt x="1008" y="5402"/>
                  </a:cubicBezTo>
                  <a:cubicBezTo>
                    <a:pt x="1561" y="5402"/>
                    <a:pt x="2016" y="4947"/>
                    <a:pt x="2016" y="4394"/>
                  </a:cubicBezTo>
                  <a:cubicBezTo>
                    <a:pt x="2016" y="3966"/>
                    <a:pt x="1740" y="3600"/>
                    <a:pt x="1365" y="3457"/>
                  </a:cubicBezTo>
                  <a:cubicBezTo>
                    <a:pt x="1490" y="2761"/>
                    <a:pt x="1829" y="2128"/>
                    <a:pt x="2329" y="1619"/>
                  </a:cubicBezTo>
                  <a:cubicBezTo>
                    <a:pt x="3008" y="945"/>
                    <a:pt x="3914" y="596"/>
                    <a:pt x="4825" y="596"/>
                  </a:cubicBezTo>
                  <a:cubicBezTo>
                    <a:pt x="5481" y="596"/>
                    <a:pt x="6139" y="777"/>
                    <a:pt x="6718" y="1147"/>
                  </a:cubicBezTo>
                  <a:cubicBezTo>
                    <a:pt x="6767" y="1179"/>
                    <a:pt x="6823" y="1195"/>
                    <a:pt x="6879" y="1195"/>
                  </a:cubicBezTo>
                  <a:cubicBezTo>
                    <a:pt x="6976" y="1195"/>
                    <a:pt x="7072" y="1148"/>
                    <a:pt x="7128" y="1057"/>
                  </a:cubicBezTo>
                  <a:cubicBezTo>
                    <a:pt x="7208" y="924"/>
                    <a:pt x="7173" y="745"/>
                    <a:pt x="7039" y="656"/>
                  </a:cubicBezTo>
                  <a:cubicBezTo>
                    <a:pt x="6380" y="232"/>
                    <a:pt x="5605" y="1"/>
                    <a:pt x="4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6;p52">
              <a:extLst>
                <a:ext uri="{FF2B5EF4-FFF2-40B4-BE49-F238E27FC236}">
                  <a16:creationId xmlns:a16="http://schemas.microsoft.com/office/drawing/2014/main" id="{B78164C0-B8E3-4890-3B2E-EC09B4BEC014}"/>
                </a:ext>
              </a:extLst>
            </p:cNvPr>
            <p:cNvSpPr/>
            <p:nvPr/>
          </p:nvSpPr>
          <p:spPr>
            <a:xfrm>
              <a:off x="6938191" y="1534348"/>
              <a:ext cx="218214" cy="161633"/>
            </a:xfrm>
            <a:custGeom>
              <a:avLst/>
              <a:gdLst/>
              <a:ahLst/>
              <a:cxnLst/>
              <a:rect l="l" t="t" r="r" b="b"/>
              <a:pathLst>
                <a:path w="7289" h="5399" extrusionOk="0">
                  <a:moveTo>
                    <a:pt x="6290" y="590"/>
                  </a:moveTo>
                  <a:cubicBezTo>
                    <a:pt x="6513" y="590"/>
                    <a:pt x="6700" y="777"/>
                    <a:pt x="6700" y="1000"/>
                  </a:cubicBezTo>
                  <a:cubicBezTo>
                    <a:pt x="6700" y="1232"/>
                    <a:pt x="6513" y="1419"/>
                    <a:pt x="6290" y="1419"/>
                  </a:cubicBezTo>
                  <a:cubicBezTo>
                    <a:pt x="6058" y="1419"/>
                    <a:pt x="5871" y="1232"/>
                    <a:pt x="5871" y="1000"/>
                  </a:cubicBezTo>
                  <a:cubicBezTo>
                    <a:pt x="5871" y="777"/>
                    <a:pt x="6058" y="590"/>
                    <a:pt x="6290" y="590"/>
                  </a:cubicBezTo>
                  <a:close/>
                  <a:moveTo>
                    <a:pt x="6290" y="1"/>
                  </a:moveTo>
                  <a:cubicBezTo>
                    <a:pt x="5728" y="1"/>
                    <a:pt x="5282" y="447"/>
                    <a:pt x="5282" y="1000"/>
                  </a:cubicBezTo>
                  <a:cubicBezTo>
                    <a:pt x="5282" y="1428"/>
                    <a:pt x="5549" y="1803"/>
                    <a:pt x="5933" y="1946"/>
                  </a:cubicBezTo>
                  <a:cubicBezTo>
                    <a:pt x="5799" y="2642"/>
                    <a:pt x="5469" y="3275"/>
                    <a:pt x="4961" y="3783"/>
                  </a:cubicBezTo>
                  <a:cubicBezTo>
                    <a:pt x="4284" y="4460"/>
                    <a:pt x="3382" y="4808"/>
                    <a:pt x="2476" y="4808"/>
                  </a:cubicBezTo>
                  <a:cubicBezTo>
                    <a:pt x="1791" y="4808"/>
                    <a:pt x="1104" y="4610"/>
                    <a:pt x="509" y="4203"/>
                  </a:cubicBezTo>
                  <a:cubicBezTo>
                    <a:pt x="456" y="4170"/>
                    <a:pt x="398" y="4154"/>
                    <a:pt x="341" y="4154"/>
                  </a:cubicBezTo>
                  <a:cubicBezTo>
                    <a:pt x="246" y="4154"/>
                    <a:pt x="155" y="4199"/>
                    <a:pt x="99" y="4283"/>
                  </a:cubicBezTo>
                  <a:cubicBezTo>
                    <a:pt x="0" y="4417"/>
                    <a:pt x="36" y="4604"/>
                    <a:pt x="170" y="4693"/>
                  </a:cubicBezTo>
                  <a:cubicBezTo>
                    <a:pt x="875" y="5166"/>
                    <a:pt x="1678" y="5398"/>
                    <a:pt x="2472" y="5398"/>
                  </a:cubicBezTo>
                  <a:cubicBezTo>
                    <a:pt x="3533" y="5398"/>
                    <a:pt x="4586" y="4988"/>
                    <a:pt x="5380" y="4194"/>
                  </a:cubicBezTo>
                  <a:cubicBezTo>
                    <a:pt x="5987" y="3587"/>
                    <a:pt x="6379" y="2820"/>
                    <a:pt x="6522" y="1981"/>
                  </a:cubicBezTo>
                  <a:cubicBezTo>
                    <a:pt x="6959" y="1874"/>
                    <a:pt x="7289" y="1473"/>
                    <a:pt x="7289" y="1000"/>
                  </a:cubicBezTo>
                  <a:cubicBezTo>
                    <a:pt x="7289" y="447"/>
                    <a:pt x="6843" y="1"/>
                    <a:pt x="6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7;p52">
              <a:extLst>
                <a:ext uri="{FF2B5EF4-FFF2-40B4-BE49-F238E27FC236}">
                  <a16:creationId xmlns:a16="http://schemas.microsoft.com/office/drawing/2014/main" id="{339FDA3A-1A15-52BD-9D89-BD1B216D6071}"/>
                </a:ext>
              </a:extLst>
            </p:cNvPr>
            <p:cNvSpPr/>
            <p:nvPr/>
          </p:nvSpPr>
          <p:spPr>
            <a:xfrm>
              <a:off x="6949687" y="1502165"/>
              <a:ext cx="125528" cy="142263"/>
            </a:xfrm>
            <a:custGeom>
              <a:avLst/>
              <a:gdLst/>
              <a:ahLst/>
              <a:cxnLst/>
              <a:rect l="l" t="t" r="r" b="b"/>
              <a:pathLst>
                <a:path w="4193" h="4752" extrusionOk="0">
                  <a:moveTo>
                    <a:pt x="2097" y="630"/>
                  </a:moveTo>
                  <a:lnTo>
                    <a:pt x="3301" y="1335"/>
                  </a:lnTo>
                  <a:lnTo>
                    <a:pt x="2097" y="2031"/>
                  </a:lnTo>
                  <a:lnTo>
                    <a:pt x="883" y="1335"/>
                  </a:lnTo>
                  <a:lnTo>
                    <a:pt x="2097" y="630"/>
                  </a:lnTo>
                  <a:close/>
                  <a:moveTo>
                    <a:pt x="589" y="1843"/>
                  </a:moveTo>
                  <a:lnTo>
                    <a:pt x="1802" y="2539"/>
                  </a:lnTo>
                  <a:lnTo>
                    <a:pt x="1802" y="3940"/>
                  </a:lnTo>
                  <a:lnTo>
                    <a:pt x="589" y="3244"/>
                  </a:lnTo>
                  <a:lnTo>
                    <a:pt x="589" y="1843"/>
                  </a:lnTo>
                  <a:close/>
                  <a:moveTo>
                    <a:pt x="3604" y="1843"/>
                  </a:moveTo>
                  <a:lnTo>
                    <a:pt x="3604" y="3244"/>
                  </a:lnTo>
                  <a:lnTo>
                    <a:pt x="2391" y="3940"/>
                  </a:lnTo>
                  <a:lnTo>
                    <a:pt x="2391" y="2539"/>
                  </a:lnTo>
                  <a:lnTo>
                    <a:pt x="3604" y="1843"/>
                  </a:lnTo>
                  <a:close/>
                  <a:moveTo>
                    <a:pt x="2092" y="1"/>
                  </a:moveTo>
                  <a:cubicBezTo>
                    <a:pt x="2041" y="1"/>
                    <a:pt x="1989" y="14"/>
                    <a:pt x="1945" y="41"/>
                  </a:cubicBezTo>
                  <a:lnTo>
                    <a:pt x="143" y="1076"/>
                  </a:lnTo>
                  <a:cubicBezTo>
                    <a:pt x="54" y="1129"/>
                    <a:pt x="0" y="1228"/>
                    <a:pt x="0" y="1335"/>
                  </a:cubicBezTo>
                  <a:lnTo>
                    <a:pt x="0" y="3413"/>
                  </a:lnTo>
                  <a:cubicBezTo>
                    <a:pt x="0" y="3520"/>
                    <a:pt x="54" y="3618"/>
                    <a:pt x="143" y="3672"/>
                  </a:cubicBezTo>
                  <a:lnTo>
                    <a:pt x="1945" y="4707"/>
                  </a:lnTo>
                  <a:cubicBezTo>
                    <a:pt x="1989" y="4734"/>
                    <a:pt x="2043" y="4751"/>
                    <a:pt x="2097" y="4751"/>
                  </a:cubicBezTo>
                  <a:cubicBezTo>
                    <a:pt x="2141" y="4751"/>
                    <a:pt x="2195" y="4734"/>
                    <a:pt x="2239" y="4707"/>
                  </a:cubicBezTo>
                  <a:lnTo>
                    <a:pt x="4041" y="3672"/>
                  </a:lnTo>
                  <a:cubicBezTo>
                    <a:pt x="4131" y="3618"/>
                    <a:pt x="4193" y="3520"/>
                    <a:pt x="4193" y="3413"/>
                  </a:cubicBezTo>
                  <a:lnTo>
                    <a:pt x="4193" y="1335"/>
                  </a:lnTo>
                  <a:cubicBezTo>
                    <a:pt x="4193" y="1228"/>
                    <a:pt x="4131" y="1129"/>
                    <a:pt x="4041" y="1076"/>
                  </a:cubicBezTo>
                  <a:lnTo>
                    <a:pt x="2239" y="41"/>
                  </a:lnTo>
                  <a:cubicBezTo>
                    <a:pt x="2195" y="14"/>
                    <a:pt x="2143" y="1"/>
                    <a:pt x="20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8;p52">
              <a:extLst>
                <a:ext uri="{FF2B5EF4-FFF2-40B4-BE49-F238E27FC236}">
                  <a16:creationId xmlns:a16="http://schemas.microsoft.com/office/drawing/2014/main" id="{8CBCE24C-F7D6-5EA8-2ACC-20D528FC447B}"/>
                </a:ext>
              </a:extLst>
            </p:cNvPr>
            <p:cNvSpPr/>
            <p:nvPr/>
          </p:nvSpPr>
          <p:spPr>
            <a:xfrm>
              <a:off x="6760572" y="1693735"/>
              <a:ext cx="435651" cy="209203"/>
            </a:xfrm>
            <a:custGeom>
              <a:avLst/>
              <a:gdLst/>
              <a:ahLst/>
              <a:cxnLst/>
              <a:rect l="l" t="t" r="r" b="b"/>
              <a:pathLst>
                <a:path w="14552" h="6988" extrusionOk="0">
                  <a:moveTo>
                    <a:pt x="13454" y="593"/>
                  </a:moveTo>
                  <a:cubicBezTo>
                    <a:pt x="13556" y="593"/>
                    <a:pt x="13659" y="625"/>
                    <a:pt x="13748" y="690"/>
                  </a:cubicBezTo>
                  <a:cubicBezTo>
                    <a:pt x="13864" y="779"/>
                    <a:pt x="13936" y="913"/>
                    <a:pt x="13945" y="1055"/>
                  </a:cubicBezTo>
                  <a:cubicBezTo>
                    <a:pt x="13954" y="1198"/>
                    <a:pt x="13891" y="1341"/>
                    <a:pt x="13784" y="1439"/>
                  </a:cubicBezTo>
                  <a:lnTo>
                    <a:pt x="11099" y="3946"/>
                  </a:lnTo>
                  <a:cubicBezTo>
                    <a:pt x="10501" y="4499"/>
                    <a:pt x="9725" y="4802"/>
                    <a:pt x="8913" y="4802"/>
                  </a:cubicBezTo>
                  <a:lnTo>
                    <a:pt x="5193" y="4802"/>
                  </a:lnTo>
                  <a:lnTo>
                    <a:pt x="2820" y="2429"/>
                  </a:lnTo>
                  <a:lnTo>
                    <a:pt x="4577" y="1493"/>
                  </a:lnTo>
                  <a:cubicBezTo>
                    <a:pt x="5038" y="1245"/>
                    <a:pt x="5547" y="1120"/>
                    <a:pt x="6061" y="1120"/>
                  </a:cubicBezTo>
                  <a:cubicBezTo>
                    <a:pt x="6343" y="1120"/>
                    <a:pt x="6627" y="1158"/>
                    <a:pt x="6906" y="1234"/>
                  </a:cubicBezTo>
                  <a:lnTo>
                    <a:pt x="9564" y="1974"/>
                  </a:lnTo>
                  <a:cubicBezTo>
                    <a:pt x="9770" y="2028"/>
                    <a:pt x="9903" y="2224"/>
                    <a:pt x="9877" y="2438"/>
                  </a:cubicBezTo>
                  <a:cubicBezTo>
                    <a:pt x="9859" y="2661"/>
                    <a:pt x="9671" y="2831"/>
                    <a:pt x="9448" y="2831"/>
                  </a:cubicBezTo>
                  <a:lnTo>
                    <a:pt x="6067" y="2831"/>
                  </a:lnTo>
                  <a:cubicBezTo>
                    <a:pt x="5907" y="2831"/>
                    <a:pt x="5773" y="2956"/>
                    <a:pt x="5773" y="3125"/>
                  </a:cubicBezTo>
                  <a:cubicBezTo>
                    <a:pt x="5773" y="3286"/>
                    <a:pt x="5907" y="3420"/>
                    <a:pt x="6067" y="3420"/>
                  </a:cubicBezTo>
                  <a:lnTo>
                    <a:pt x="9431" y="3420"/>
                  </a:lnTo>
                  <a:cubicBezTo>
                    <a:pt x="9939" y="3420"/>
                    <a:pt x="10430" y="3232"/>
                    <a:pt x="10795" y="2884"/>
                  </a:cubicBezTo>
                  <a:lnTo>
                    <a:pt x="13115" y="725"/>
                  </a:lnTo>
                  <a:cubicBezTo>
                    <a:pt x="13212" y="638"/>
                    <a:pt x="13333" y="593"/>
                    <a:pt x="13454" y="593"/>
                  </a:cubicBezTo>
                  <a:close/>
                  <a:moveTo>
                    <a:pt x="13445" y="0"/>
                  </a:moveTo>
                  <a:cubicBezTo>
                    <a:pt x="13182" y="0"/>
                    <a:pt x="12919" y="97"/>
                    <a:pt x="12713" y="288"/>
                  </a:cubicBezTo>
                  <a:lnTo>
                    <a:pt x="10474" y="2385"/>
                  </a:lnTo>
                  <a:cubicBezTo>
                    <a:pt x="10465" y="1930"/>
                    <a:pt x="10162" y="1528"/>
                    <a:pt x="9716" y="1403"/>
                  </a:cubicBezTo>
                  <a:lnTo>
                    <a:pt x="7066" y="663"/>
                  </a:lnTo>
                  <a:cubicBezTo>
                    <a:pt x="6738" y="572"/>
                    <a:pt x="6403" y="527"/>
                    <a:pt x="6071" y="527"/>
                  </a:cubicBezTo>
                  <a:cubicBezTo>
                    <a:pt x="5456" y="527"/>
                    <a:pt x="4848" y="680"/>
                    <a:pt x="4292" y="975"/>
                  </a:cubicBezTo>
                  <a:lnTo>
                    <a:pt x="2383" y="1992"/>
                  </a:lnTo>
                  <a:lnTo>
                    <a:pt x="2124" y="1733"/>
                  </a:lnTo>
                  <a:cubicBezTo>
                    <a:pt x="2031" y="1640"/>
                    <a:pt x="1910" y="1593"/>
                    <a:pt x="1791" y="1593"/>
                  </a:cubicBezTo>
                  <a:cubicBezTo>
                    <a:pt x="1671" y="1593"/>
                    <a:pt x="1553" y="1640"/>
                    <a:pt x="1464" y="1733"/>
                  </a:cubicBezTo>
                  <a:lnTo>
                    <a:pt x="117" y="3081"/>
                  </a:lnTo>
                  <a:cubicBezTo>
                    <a:pt x="1" y="3188"/>
                    <a:pt x="1" y="3375"/>
                    <a:pt x="117" y="3491"/>
                  </a:cubicBezTo>
                  <a:cubicBezTo>
                    <a:pt x="175" y="3549"/>
                    <a:pt x="251" y="3578"/>
                    <a:pt x="327" y="3578"/>
                  </a:cubicBezTo>
                  <a:cubicBezTo>
                    <a:pt x="402" y="3578"/>
                    <a:pt x="478" y="3549"/>
                    <a:pt x="536" y="3491"/>
                  </a:cubicBezTo>
                  <a:lnTo>
                    <a:pt x="1794" y="2242"/>
                  </a:lnTo>
                  <a:lnTo>
                    <a:pt x="4988" y="5427"/>
                  </a:lnTo>
                  <a:lnTo>
                    <a:pt x="3926" y="6488"/>
                  </a:lnTo>
                  <a:cubicBezTo>
                    <a:pt x="3810" y="6604"/>
                    <a:pt x="3810" y="6783"/>
                    <a:pt x="3926" y="6899"/>
                  </a:cubicBezTo>
                  <a:cubicBezTo>
                    <a:pt x="3989" y="6961"/>
                    <a:pt x="4060" y="6988"/>
                    <a:pt x="4140" y="6988"/>
                  </a:cubicBezTo>
                  <a:cubicBezTo>
                    <a:pt x="4212" y="6988"/>
                    <a:pt x="4292" y="6961"/>
                    <a:pt x="4346" y="6899"/>
                  </a:cubicBezTo>
                  <a:lnTo>
                    <a:pt x="5487" y="5757"/>
                  </a:lnTo>
                  <a:cubicBezTo>
                    <a:pt x="5594" y="5659"/>
                    <a:pt x="5639" y="5525"/>
                    <a:pt x="5621" y="5391"/>
                  </a:cubicBezTo>
                  <a:lnTo>
                    <a:pt x="8913" y="5391"/>
                  </a:lnTo>
                  <a:cubicBezTo>
                    <a:pt x="9877" y="5391"/>
                    <a:pt x="10795" y="5034"/>
                    <a:pt x="11500" y="4383"/>
                  </a:cubicBezTo>
                  <a:lnTo>
                    <a:pt x="14185" y="1876"/>
                  </a:lnTo>
                  <a:cubicBezTo>
                    <a:pt x="14426" y="1653"/>
                    <a:pt x="14551" y="1341"/>
                    <a:pt x="14533" y="1020"/>
                  </a:cubicBezTo>
                  <a:cubicBezTo>
                    <a:pt x="14516" y="699"/>
                    <a:pt x="14355" y="404"/>
                    <a:pt x="14096" y="217"/>
                  </a:cubicBezTo>
                  <a:cubicBezTo>
                    <a:pt x="13902" y="72"/>
                    <a:pt x="13673" y="0"/>
                    <a:pt x="13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9;p52">
              <a:extLst>
                <a:ext uri="{FF2B5EF4-FFF2-40B4-BE49-F238E27FC236}">
                  <a16:creationId xmlns:a16="http://schemas.microsoft.com/office/drawing/2014/main" id="{3746464C-51DE-A176-9B69-234C5F443098}"/>
                </a:ext>
              </a:extLst>
            </p:cNvPr>
            <p:cNvSpPr/>
            <p:nvPr/>
          </p:nvSpPr>
          <p:spPr>
            <a:xfrm>
              <a:off x="7094435" y="1495639"/>
              <a:ext cx="17663" cy="17663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295" y="0"/>
                  </a:moveTo>
                  <a:cubicBezTo>
                    <a:pt x="214" y="0"/>
                    <a:pt x="143" y="27"/>
                    <a:pt x="90" y="81"/>
                  </a:cubicBezTo>
                  <a:cubicBezTo>
                    <a:pt x="27" y="134"/>
                    <a:pt x="0" y="215"/>
                    <a:pt x="0" y="295"/>
                  </a:cubicBezTo>
                  <a:cubicBezTo>
                    <a:pt x="0" y="366"/>
                    <a:pt x="27" y="446"/>
                    <a:pt x="90" y="500"/>
                  </a:cubicBezTo>
                  <a:cubicBezTo>
                    <a:pt x="143" y="554"/>
                    <a:pt x="214" y="589"/>
                    <a:pt x="295" y="589"/>
                  </a:cubicBezTo>
                  <a:cubicBezTo>
                    <a:pt x="375" y="589"/>
                    <a:pt x="446" y="554"/>
                    <a:pt x="500" y="500"/>
                  </a:cubicBezTo>
                  <a:cubicBezTo>
                    <a:pt x="562" y="446"/>
                    <a:pt x="589" y="366"/>
                    <a:pt x="589" y="295"/>
                  </a:cubicBezTo>
                  <a:cubicBezTo>
                    <a:pt x="589" y="215"/>
                    <a:pt x="562" y="134"/>
                    <a:pt x="500" y="81"/>
                  </a:cubicBezTo>
                  <a:cubicBezTo>
                    <a:pt x="446" y="27"/>
                    <a:pt x="37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0;p52">
              <a:extLst>
                <a:ext uri="{FF2B5EF4-FFF2-40B4-BE49-F238E27FC236}">
                  <a16:creationId xmlns:a16="http://schemas.microsoft.com/office/drawing/2014/main" id="{08C96991-AE1F-56C4-C390-5DB989F35CDE}"/>
                </a:ext>
              </a:extLst>
            </p:cNvPr>
            <p:cNvSpPr/>
            <p:nvPr/>
          </p:nvSpPr>
          <p:spPr>
            <a:xfrm>
              <a:off x="6910948" y="1630777"/>
              <a:ext cx="17663" cy="17933"/>
            </a:xfrm>
            <a:custGeom>
              <a:avLst/>
              <a:gdLst/>
              <a:ahLst/>
              <a:cxnLst/>
              <a:rect l="l" t="t" r="r" b="b"/>
              <a:pathLst>
                <a:path w="590" h="599" extrusionOk="0">
                  <a:moveTo>
                    <a:pt x="295" y="0"/>
                  </a:moveTo>
                  <a:cubicBezTo>
                    <a:pt x="224" y="0"/>
                    <a:pt x="143" y="36"/>
                    <a:pt x="90" y="90"/>
                  </a:cubicBezTo>
                  <a:cubicBezTo>
                    <a:pt x="36" y="143"/>
                    <a:pt x="1" y="223"/>
                    <a:pt x="1" y="304"/>
                  </a:cubicBezTo>
                  <a:cubicBezTo>
                    <a:pt x="1" y="375"/>
                    <a:pt x="36" y="455"/>
                    <a:pt x="90" y="509"/>
                  </a:cubicBezTo>
                  <a:cubicBezTo>
                    <a:pt x="143" y="562"/>
                    <a:pt x="224" y="598"/>
                    <a:pt x="295" y="598"/>
                  </a:cubicBezTo>
                  <a:cubicBezTo>
                    <a:pt x="375" y="598"/>
                    <a:pt x="447" y="562"/>
                    <a:pt x="509" y="509"/>
                  </a:cubicBezTo>
                  <a:cubicBezTo>
                    <a:pt x="563" y="455"/>
                    <a:pt x="589" y="375"/>
                    <a:pt x="589" y="304"/>
                  </a:cubicBezTo>
                  <a:cubicBezTo>
                    <a:pt x="589" y="223"/>
                    <a:pt x="563" y="143"/>
                    <a:pt x="509" y="90"/>
                  </a:cubicBezTo>
                  <a:cubicBezTo>
                    <a:pt x="456" y="36"/>
                    <a:pt x="375" y="0"/>
                    <a:pt x="2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C4F90A54-2C39-8F93-8878-E3487BC3F053}"/>
              </a:ext>
            </a:extLst>
          </p:cNvPr>
          <p:cNvSpPr txBox="1"/>
          <p:nvPr/>
        </p:nvSpPr>
        <p:spPr>
          <a:xfrm>
            <a:off x="1336558" y="1148040"/>
            <a:ext cx="5692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+mj-lt"/>
                <a:cs typeface="+mj-lt"/>
              </a:rPr>
              <a:t>Link-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 </a:t>
            </a:r>
            <a:r>
              <a:rPr lang="en-US" dirty="0">
                <a:hlinkClick r:id="rId2"/>
              </a:rPr>
              <a:t>http://ec2-54-160-235-66.compute-1.amazonaws.com:8080/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0DAE3CA-16AD-76C9-7CBD-6D65582D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" y="1693954"/>
            <a:ext cx="6355080" cy="2940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DEBD056-7F75-0805-FDD1-B3B64AC8F329}"/>
              </a:ext>
            </a:extLst>
          </p:cNvPr>
          <p:cNvSpPr/>
          <p:nvPr/>
        </p:nvSpPr>
        <p:spPr>
          <a:xfrm>
            <a:off x="1912620" y="3954780"/>
            <a:ext cx="3489960" cy="358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E8114-1323-ACF6-CA75-95B959FCC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19451-69DE-4E75-D622-6CFB89C7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41399"/>
            <a:ext cx="7704000" cy="5727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C882EC-A064-8CD1-B733-93BB6B098683}"/>
              </a:ext>
            </a:extLst>
          </p:cNvPr>
          <p:cNvSpPr txBox="1"/>
          <p:nvPr/>
        </p:nvSpPr>
        <p:spPr>
          <a:xfrm>
            <a:off x="1522342" y="817410"/>
            <a:ext cx="55981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/>
                </a:solidFill>
                <a:ea typeface="+mj-lt"/>
                <a:cs typeface="+mj-lt"/>
              </a:rPr>
              <a:t>Link - </a:t>
            </a:r>
            <a:r>
              <a:rPr lang="en-US" dirty="0">
                <a:solidFill>
                  <a:schemeClr val="accent1"/>
                </a:solidFill>
                <a:ea typeface="+mj-lt"/>
                <a:cs typeface="+mj-lt"/>
                <a:hlinkClick r:id="rId2"/>
              </a:rPr>
              <a:t>https://github.com/ambar3497/Bankruptcy-Analysis-AWS</a:t>
            </a:r>
            <a:endParaRPr lang="en-US" dirty="0">
              <a:solidFill>
                <a:schemeClr val="accent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/>
                </a:solidFill>
                <a:ea typeface="+mj-lt"/>
                <a:cs typeface="+mj-lt"/>
              </a:rPr>
              <a:t> 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1A913052-C345-1176-CD59-7D616F27C3BA}"/>
              </a:ext>
            </a:extLst>
          </p:cNvPr>
          <p:cNvSpPr txBox="1">
            <a:spLocks/>
          </p:cNvSpPr>
          <p:nvPr/>
        </p:nvSpPr>
        <p:spPr>
          <a:xfrm>
            <a:off x="1440000" y="12478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 dirty="0"/>
              <a:t>Reference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13ABB8-9264-A222-F29F-79A27F492809}"/>
              </a:ext>
            </a:extLst>
          </p:cNvPr>
          <p:cNvSpPr txBox="1"/>
          <p:nvPr/>
        </p:nvSpPr>
        <p:spPr>
          <a:xfrm>
            <a:off x="1567650" y="1834004"/>
            <a:ext cx="7786061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NAT Gateway</a:t>
            </a:r>
          </a:p>
          <a:p>
            <a:pPr lvl="2">
              <a:buClr>
                <a:schemeClr val="tx1"/>
              </a:buClr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	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  <a:hlinkClick r:id="rId3"/>
              </a:rPr>
              <a:t>https://docs.aws.amazon.com/vpc/latest/userguide/vpc-nat-gateway.html\</a:t>
            </a: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lvl="2"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Flask</a:t>
            </a:r>
          </a:p>
          <a:p>
            <a:pPr lvl="2">
              <a:buClr>
                <a:schemeClr val="tx1"/>
              </a:buClr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	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  <a:hlinkClick r:id="rId4"/>
              </a:rPr>
              <a:t>https://flask.palletsprojects.com/en/3.0.x/</a:t>
            </a: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lvl="2"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EC2</a:t>
            </a:r>
          </a:p>
          <a:p>
            <a:pPr lvl="3">
              <a:buClr>
                <a:schemeClr val="tx1"/>
              </a:buClr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	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  <a:hlinkClick r:id="rId5"/>
              </a:rPr>
              <a:t>https://docs.aws.amazon.com/ec2/?nc2=h_ql_doc_ec2</a:t>
            </a: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lvl="3"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Medium</a:t>
            </a:r>
          </a:p>
          <a:p>
            <a:pPr lvl="4">
              <a:buClr>
                <a:schemeClr val="tx1"/>
              </a:buClr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	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  <a:hlinkClick r:id="rId6"/>
              </a:rPr>
              <a:t>https://medium.com/edureka/amazon-aws-tutorial-4af6fefa9941</a:t>
            </a: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lvl="4"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lvl="4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Edureka- YouTube</a:t>
            </a:r>
          </a:p>
          <a:p>
            <a:pPr lvl="4">
              <a:buClr>
                <a:schemeClr val="tx1"/>
              </a:buClr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	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  <a:hlinkClick r:id="rId7"/>
              </a:rPr>
              <a:t>https://www.youtube.com/watch?v=k1RI5locZE4</a:t>
            </a: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lvl="4"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61" name="Graphic 60" descr="Questions with solid fill">
            <a:extLst>
              <a:ext uri="{FF2B5EF4-FFF2-40B4-BE49-F238E27FC236}">
                <a16:creationId xmlns:a16="http://schemas.microsoft.com/office/drawing/2014/main" id="{125A6870-3D66-DAD1-8EB5-14E7A19A6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9060" y="1422144"/>
            <a:ext cx="398366" cy="398366"/>
          </a:xfrm>
          <a:prstGeom prst="rect">
            <a:avLst/>
          </a:prstGeom>
        </p:spPr>
      </p:pic>
      <p:pic>
        <p:nvPicPr>
          <p:cNvPr id="63" name="Graphic 62" descr="Meeting with solid fill">
            <a:extLst>
              <a:ext uri="{FF2B5EF4-FFF2-40B4-BE49-F238E27FC236}">
                <a16:creationId xmlns:a16="http://schemas.microsoft.com/office/drawing/2014/main" id="{692B15EB-D0AA-8D4C-6F19-0EDE3AC9D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0857" y="2853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4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sldNum" idx="12"/>
          </p:nvPr>
        </p:nvSpPr>
        <p:spPr>
          <a:xfrm>
            <a:off x="8248500" y="46085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Google Shape;656;p51">
            <a:extLst>
              <a:ext uri="{FF2B5EF4-FFF2-40B4-BE49-F238E27FC236}">
                <a16:creationId xmlns:a16="http://schemas.microsoft.com/office/drawing/2014/main" id="{1112B293-E6E7-C7F8-C31E-B8E4DBFF0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0498" y="241039"/>
            <a:ext cx="6369050" cy="2530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1"/>
                </a:solidFill>
              </a:rPr>
              <a:t>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4C4C5-33B3-5BEA-7243-3B76067B5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23472-74DF-A36A-5C4B-A3B9E97A6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0719"/>
            <a:ext cx="7577574" cy="1546080"/>
          </a:xfrm>
        </p:spPr>
        <p:txBody>
          <a:bodyPr/>
          <a:lstStyle/>
          <a:p>
            <a:pPr marL="139700" indent="0">
              <a:buNone/>
            </a:pPr>
            <a:r>
              <a:rPr lang="en-US" sz="1200" dirty="0">
                <a:solidFill>
                  <a:schemeClr val="tx1"/>
                </a:solidFill>
                <a:latin typeface="Arial"/>
                <a:ea typeface="+mj-lt"/>
                <a:cs typeface="+mj-lt"/>
                <a:sym typeface="Arial"/>
              </a:rPr>
              <a:t>The project encompasses a comprehensive bankruptcy prediction system built using </a:t>
            </a:r>
            <a:r>
              <a:rPr lang="en-US" sz="1200" dirty="0">
                <a:solidFill>
                  <a:schemeClr val="accent1"/>
                </a:solidFill>
                <a:latin typeface="Arial"/>
                <a:ea typeface="+mj-lt"/>
                <a:cs typeface="+mj-lt"/>
                <a:sym typeface="Arial"/>
              </a:rPr>
              <a:t>machine learning models </a:t>
            </a:r>
            <a:r>
              <a:rPr lang="en-US" sz="1200" dirty="0">
                <a:solidFill>
                  <a:schemeClr val="tx1"/>
                </a:solidFill>
                <a:latin typeface="Arial"/>
                <a:ea typeface="+mj-lt"/>
                <a:cs typeface="+mj-lt"/>
                <a:sym typeface="Arial"/>
              </a:rPr>
              <a:t>and </a:t>
            </a:r>
            <a:r>
              <a:rPr lang="en-US" sz="1200" dirty="0">
                <a:solidFill>
                  <a:srgbClr val="00B0F0"/>
                </a:solidFill>
                <a:latin typeface="Arial"/>
                <a:ea typeface="+mj-lt"/>
                <a:cs typeface="+mj-lt"/>
                <a:sym typeface="Arial"/>
              </a:rPr>
              <a:t>Amazon Web Services (AWS) </a:t>
            </a:r>
            <a:r>
              <a:rPr lang="en-US" sz="1200" dirty="0">
                <a:solidFill>
                  <a:schemeClr val="tx1"/>
                </a:solidFill>
                <a:latin typeface="Arial"/>
                <a:ea typeface="+mj-lt"/>
                <a:cs typeface="+mj-lt"/>
                <a:sym typeface="Arial"/>
              </a:rPr>
              <a:t>to predict the likelihood that a firm may go bankrupt. This will help us to assist in evaluating the financial health and stability of companies.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365980-8749-A790-2F89-F7D1C5AA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10" y="-78388"/>
            <a:ext cx="7704000" cy="57270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grpSp>
        <p:nvGrpSpPr>
          <p:cNvPr id="5" name="Google Shape;1062;p52">
            <a:extLst>
              <a:ext uri="{FF2B5EF4-FFF2-40B4-BE49-F238E27FC236}">
                <a16:creationId xmlns:a16="http://schemas.microsoft.com/office/drawing/2014/main" id="{FAD22F0C-E9BE-D19C-E476-BE1E5EA10313}"/>
              </a:ext>
            </a:extLst>
          </p:cNvPr>
          <p:cNvGrpSpPr/>
          <p:nvPr/>
        </p:nvGrpSpPr>
        <p:grpSpPr>
          <a:xfrm>
            <a:off x="1391590" y="148411"/>
            <a:ext cx="671956" cy="455183"/>
            <a:chOff x="1037989" y="1450763"/>
            <a:chExt cx="452445" cy="452715"/>
          </a:xfrm>
        </p:grpSpPr>
        <p:sp>
          <p:nvSpPr>
            <p:cNvPr id="6" name="Google Shape;1063;p52">
              <a:extLst>
                <a:ext uri="{FF2B5EF4-FFF2-40B4-BE49-F238E27FC236}">
                  <a16:creationId xmlns:a16="http://schemas.microsoft.com/office/drawing/2014/main" id="{6A015D8D-8F47-FD98-4AC6-08AC5DF37386}"/>
                </a:ext>
              </a:extLst>
            </p:cNvPr>
            <p:cNvSpPr/>
            <p:nvPr/>
          </p:nvSpPr>
          <p:spPr>
            <a:xfrm>
              <a:off x="1125586" y="1450763"/>
              <a:ext cx="364848" cy="412928"/>
            </a:xfrm>
            <a:custGeom>
              <a:avLst/>
              <a:gdLst/>
              <a:ahLst/>
              <a:cxnLst/>
              <a:rect l="l" t="t" r="r" b="b"/>
              <a:pathLst>
                <a:path w="12187" h="13793" extrusionOk="0">
                  <a:moveTo>
                    <a:pt x="1241" y="2186"/>
                  </a:moveTo>
                  <a:cubicBezTo>
                    <a:pt x="1598" y="2186"/>
                    <a:pt x="1892" y="2481"/>
                    <a:pt x="1892" y="2838"/>
                  </a:cubicBezTo>
                  <a:cubicBezTo>
                    <a:pt x="1892" y="3194"/>
                    <a:pt x="1598" y="3489"/>
                    <a:pt x="1241" y="3489"/>
                  </a:cubicBezTo>
                  <a:cubicBezTo>
                    <a:pt x="884" y="3489"/>
                    <a:pt x="590" y="3194"/>
                    <a:pt x="590" y="2838"/>
                  </a:cubicBezTo>
                  <a:cubicBezTo>
                    <a:pt x="590" y="2481"/>
                    <a:pt x="884" y="2186"/>
                    <a:pt x="1241" y="2186"/>
                  </a:cubicBezTo>
                  <a:close/>
                  <a:moveTo>
                    <a:pt x="10001" y="589"/>
                  </a:moveTo>
                  <a:cubicBezTo>
                    <a:pt x="10885" y="589"/>
                    <a:pt x="11598" y="1312"/>
                    <a:pt x="11598" y="2186"/>
                  </a:cubicBezTo>
                  <a:cubicBezTo>
                    <a:pt x="11598" y="3070"/>
                    <a:pt x="10885" y="3783"/>
                    <a:pt x="10001" y="3783"/>
                  </a:cubicBezTo>
                  <a:cubicBezTo>
                    <a:pt x="9582" y="3783"/>
                    <a:pt x="9190" y="3614"/>
                    <a:pt x="8904" y="3337"/>
                  </a:cubicBezTo>
                  <a:cubicBezTo>
                    <a:pt x="8895" y="3328"/>
                    <a:pt x="8886" y="3319"/>
                    <a:pt x="8877" y="3310"/>
                  </a:cubicBezTo>
                  <a:cubicBezTo>
                    <a:pt x="8868" y="3301"/>
                    <a:pt x="8859" y="3293"/>
                    <a:pt x="8851" y="3284"/>
                  </a:cubicBezTo>
                  <a:cubicBezTo>
                    <a:pt x="8583" y="2998"/>
                    <a:pt x="8413" y="2615"/>
                    <a:pt x="8413" y="2186"/>
                  </a:cubicBezTo>
                  <a:cubicBezTo>
                    <a:pt x="8413" y="1312"/>
                    <a:pt x="9127" y="589"/>
                    <a:pt x="10001" y="589"/>
                  </a:cubicBezTo>
                  <a:close/>
                  <a:moveTo>
                    <a:pt x="4631" y="5728"/>
                  </a:moveTo>
                  <a:cubicBezTo>
                    <a:pt x="5639" y="5728"/>
                    <a:pt x="6460" y="6549"/>
                    <a:pt x="6460" y="7557"/>
                  </a:cubicBezTo>
                  <a:cubicBezTo>
                    <a:pt x="6460" y="8574"/>
                    <a:pt x="5639" y="9394"/>
                    <a:pt x="4631" y="9394"/>
                  </a:cubicBezTo>
                  <a:cubicBezTo>
                    <a:pt x="3623" y="9394"/>
                    <a:pt x="2802" y="8574"/>
                    <a:pt x="2802" y="7557"/>
                  </a:cubicBezTo>
                  <a:cubicBezTo>
                    <a:pt x="2802" y="6549"/>
                    <a:pt x="3623" y="5728"/>
                    <a:pt x="4631" y="5728"/>
                  </a:cubicBezTo>
                  <a:close/>
                  <a:moveTo>
                    <a:pt x="9145" y="10956"/>
                  </a:moveTo>
                  <a:cubicBezTo>
                    <a:pt x="9769" y="10956"/>
                    <a:pt x="10269" y="11455"/>
                    <a:pt x="10269" y="12080"/>
                  </a:cubicBezTo>
                  <a:cubicBezTo>
                    <a:pt x="10269" y="12695"/>
                    <a:pt x="9769" y="13204"/>
                    <a:pt x="9145" y="13204"/>
                  </a:cubicBezTo>
                  <a:cubicBezTo>
                    <a:pt x="8529" y="13204"/>
                    <a:pt x="8030" y="12695"/>
                    <a:pt x="8030" y="12080"/>
                  </a:cubicBezTo>
                  <a:cubicBezTo>
                    <a:pt x="8030" y="11785"/>
                    <a:pt x="8137" y="11527"/>
                    <a:pt x="8315" y="11321"/>
                  </a:cubicBezTo>
                  <a:cubicBezTo>
                    <a:pt x="8333" y="11313"/>
                    <a:pt x="8351" y="11304"/>
                    <a:pt x="8360" y="11286"/>
                  </a:cubicBezTo>
                  <a:cubicBezTo>
                    <a:pt x="8369" y="11277"/>
                    <a:pt x="8387" y="11259"/>
                    <a:pt x="8396" y="11250"/>
                  </a:cubicBezTo>
                  <a:cubicBezTo>
                    <a:pt x="8592" y="11072"/>
                    <a:pt x="8859" y="10956"/>
                    <a:pt x="9145" y="10956"/>
                  </a:cubicBezTo>
                  <a:close/>
                  <a:moveTo>
                    <a:pt x="10001" y="1"/>
                  </a:moveTo>
                  <a:cubicBezTo>
                    <a:pt x="8797" y="1"/>
                    <a:pt x="7816" y="982"/>
                    <a:pt x="7816" y="2186"/>
                  </a:cubicBezTo>
                  <a:cubicBezTo>
                    <a:pt x="7816" y="2686"/>
                    <a:pt x="7985" y="3141"/>
                    <a:pt x="8262" y="3507"/>
                  </a:cubicBezTo>
                  <a:lnTo>
                    <a:pt x="6121" y="5657"/>
                  </a:lnTo>
                  <a:cubicBezTo>
                    <a:pt x="5710" y="5335"/>
                    <a:pt x="5193" y="5139"/>
                    <a:pt x="4631" y="5139"/>
                  </a:cubicBezTo>
                  <a:cubicBezTo>
                    <a:pt x="4212" y="5139"/>
                    <a:pt x="3819" y="5246"/>
                    <a:pt x="3471" y="5434"/>
                  </a:cubicBezTo>
                  <a:lnTo>
                    <a:pt x="2187" y="3640"/>
                  </a:lnTo>
                  <a:cubicBezTo>
                    <a:pt x="2374" y="3426"/>
                    <a:pt x="2481" y="3141"/>
                    <a:pt x="2481" y="2838"/>
                  </a:cubicBezTo>
                  <a:cubicBezTo>
                    <a:pt x="2481" y="2151"/>
                    <a:pt x="1928" y="1598"/>
                    <a:pt x="1241" y="1598"/>
                  </a:cubicBezTo>
                  <a:cubicBezTo>
                    <a:pt x="563" y="1598"/>
                    <a:pt x="1" y="2151"/>
                    <a:pt x="1" y="2838"/>
                  </a:cubicBezTo>
                  <a:cubicBezTo>
                    <a:pt x="1" y="3524"/>
                    <a:pt x="563" y="4078"/>
                    <a:pt x="1241" y="4078"/>
                  </a:cubicBezTo>
                  <a:cubicBezTo>
                    <a:pt x="1401" y="4078"/>
                    <a:pt x="1562" y="4042"/>
                    <a:pt x="1705" y="3988"/>
                  </a:cubicBezTo>
                  <a:lnTo>
                    <a:pt x="2989" y="5781"/>
                  </a:lnTo>
                  <a:cubicBezTo>
                    <a:pt x="2508" y="6228"/>
                    <a:pt x="2213" y="6861"/>
                    <a:pt x="2213" y="7557"/>
                  </a:cubicBezTo>
                  <a:cubicBezTo>
                    <a:pt x="2213" y="8895"/>
                    <a:pt x="3293" y="9983"/>
                    <a:pt x="4631" y="9983"/>
                  </a:cubicBezTo>
                  <a:cubicBezTo>
                    <a:pt x="5193" y="9983"/>
                    <a:pt x="5710" y="9787"/>
                    <a:pt x="6121" y="9466"/>
                  </a:cubicBezTo>
                  <a:lnTo>
                    <a:pt x="7744" y="11098"/>
                  </a:lnTo>
                  <a:cubicBezTo>
                    <a:pt x="7548" y="11375"/>
                    <a:pt x="7432" y="11714"/>
                    <a:pt x="7432" y="12080"/>
                  </a:cubicBezTo>
                  <a:cubicBezTo>
                    <a:pt x="7432" y="13025"/>
                    <a:pt x="8208" y="13793"/>
                    <a:pt x="9145" y="13793"/>
                  </a:cubicBezTo>
                  <a:cubicBezTo>
                    <a:pt x="10091" y="13793"/>
                    <a:pt x="10858" y="13025"/>
                    <a:pt x="10858" y="12080"/>
                  </a:cubicBezTo>
                  <a:cubicBezTo>
                    <a:pt x="10858" y="11134"/>
                    <a:pt x="10091" y="10367"/>
                    <a:pt x="9145" y="10367"/>
                  </a:cubicBezTo>
                  <a:cubicBezTo>
                    <a:pt x="8779" y="10367"/>
                    <a:pt x="8440" y="10483"/>
                    <a:pt x="8164" y="10679"/>
                  </a:cubicBezTo>
                  <a:lnTo>
                    <a:pt x="6540" y="9047"/>
                  </a:lnTo>
                  <a:cubicBezTo>
                    <a:pt x="6861" y="8636"/>
                    <a:pt x="7048" y="8119"/>
                    <a:pt x="7048" y="7557"/>
                  </a:cubicBezTo>
                  <a:cubicBezTo>
                    <a:pt x="7048" y="6995"/>
                    <a:pt x="6861" y="6486"/>
                    <a:pt x="6540" y="6067"/>
                  </a:cubicBezTo>
                  <a:lnTo>
                    <a:pt x="8681" y="3926"/>
                  </a:lnTo>
                  <a:cubicBezTo>
                    <a:pt x="9047" y="4202"/>
                    <a:pt x="9511" y="4372"/>
                    <a:pt x="10001" y="4372"/>
                  </a:cubicBezTo>
                  <a:cubicBezTo>
                    <a:pt x="11206" y="4372"/>
                    <a:pt x="12187" y="3391"/>
                    <a:pt x="12187" y="2186"/>
                  </a:cubicBezTo>
                  <a:cubicBezTo>
                    <a:pt x="12187" y="982"/>
                    <a:pt x="11206" y="1"/>
                    <a:pt x="10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;p52">
              <a:extLst>
                <a:ext uri="{FF2B5EF4-FFF2-40B4-BE49-F238E27FC236}">
                  <a16:creationId xmlns:a16="http://schemas.microsoft.com/office/drawing/2014/main" id="{92448CD0-A38F-CECA-C1D3-DA72AE515C91}"/>
                </a:ext>
              </a:extLst>
            </p:cNvPr>
            <p:cNvSpPr/>
            <p:nvPr/>
          </p:nvSpPr>
          <p:spPr>
            <a:xfrm>
              <a:off x="1234020" y="1647063"/>
              <a:ext cx="60144" cy="60115"/>
            </a:xfrm>
            <a:custGeom>
              <a:avLst/>
              <a:gdLst/>
              <a:ahLst/>
              <a:cxnLst/>
              <a:rect l="l" t="t" r="r" b="b"/>
              <a:pathLst>
                <a:path w="2009" h="2008" extrusionOk="0">
                  <a:moveTo>
                    <a:pt x="1009" y="589"/>
                  </a:moveTo>
                  <a:cubicBezTo>
                    <a:pt x="1241" y="589"/>
                    <a:pt x="1419" y="777"/>
                    <a:pt x="1419" y="1000"/>
                  </a:cubicBezTo>
                  <a:cubicBezTo>
                    <a:pt x="1419" y="1232"/>
                    <a:pt x="1241" y="1419"/>
                    <a:pt x="1009" y="1419"/>
                  </a:cubicBezTo>
                  <a:cubicBezTo>
                    <a:pt x="777" y="1419"/>
                    <a:pt x="599" y="1232"/>
                    <a:pt x="599" y="1000"/>
                  </a:cubicBezTo>
                  <a:cubicBezTo>
                    <a:pt x="599" y="777"/>
                    <a:pt x="777" y="589"/>
                    <a:pt x="1009" y="589"/>
                  </a:cubicBezTo>
                  <a:close/>
                  <a:moveTo>
                    <a:pt x="1009" y="1"/>
                  </a:moveTo>
                  <a:cubicBezTo>
                    <a:pt x="456" y="1"/>
                    <a:pt x="1" y="447"/>
                    <a:pt x="1" y="1000"/>
                  </a:cubicBezTo>
                  <a:cubicBezTo>
                    <a:pt x="1" y="1553"/>
                    <a:pt x="456" y="2008"/>
                    <a:pt x="1009" y="2008"/>
                  </a:cubicBezTo>
                  <a:cubicBezTo>
                    <a:pt x="1562" y="2008"/>
                    <a:pt x="2008" y="1553"/>
                    <a:pt x="2008" y="1000"/>
                  </a:cubicBezTo>
                  <a:cubicBezTo>
                    <a:pt x="2008" y="447"/>
                    <a:pt x="1562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5;p52">
              <a:extLst>
                <a:ext uri="{FF2B5EF4-FFF2-40B4-BE49-F238E27FC236}">
                  <a16:creationId xmlns:a16="http://schemas.microsoft.com/office/drawing/2014/main" id="{151F54CC-4F1B-D19A-BB48-064F59F88D3B}"/>
                </a:ext>
              </a:extLst>
            </p:cNvPr>
            <p:cNvSpPr/>
            <p:nvPr/>
          </p:nvSpPr>
          <p:spPr>
            <a:xfrm>
              <a:off x="1037989" y="1769447"/>
              <a:ext cx="134629" cy="134030"/>
            </a:xfrm>
            <a:custGeom>
              <a:avLst/>
              <a:gdLst/>
              <a:ahLst/>
              <a:cxnLst/>
              <a:rect l="l" t="t" r="r" b="b"/>
              <a:pathLst>
                <a:path w="4497" h="4477" extrusionOk="0">
                  <a:moveTo>
                    <a:pt x="2062" y="935"/>
                  </a:moveTo>
                  <a:cubicBezTo>
                    <a:pt x="2882" y="935"/>
                    <a:pt x="3542" y="1595"/>
                    <a:pt x="3542" y="2407"/>
                  </a:cubicBezTo>
                  <a:cubicBezTo>
                    <a:pt x="3542" y="3219"/>
                    <a:pt x="2882" y="3888"/>
                    <a:pt x="2062" y="3888"/>
                  </a:cubicBezTo>
                  <a:cubicBezTo>
                    <a:pt x="1250" y="3888"/>
                    <a:pt x="590" y="3219"/>
                    <a:pt x="590" y="2407"/>
                  </a:cubicBezTo>
                  <a:cubicBezTo>
                    <a:pt x="590" y="1595"/>
                    <a:pt x="1250" y="935"/>
                    <a:pt x="2062" y="935"/>
                  </a:cubicBezTo>
                  <a:close/>
                  <a:moveTo>
                    <a:pt x="4171" y="1"/>
                  </a:moveTo>
                  <a:cubicBezTo>
                    <a:pt x="4096" y="1"/>
                    <a:pt x="4020" y="30"/>
                    <a:pt x="3962" y="88"/>
                  </a:cubicBezTo>
                  <a:lnTo>
                    <a:pt x="3302" y="757"/>
                  </a:lnTo>
                  <a:cubicBezTo>
                    <a:pt x="2954" y="498"/>
                    <a:pt x="2525" y="337"/>
                    <a:pt x="2062" y="337"/>
                  </a:cubicBezTo>
                  <a:cubicBezTo>
                    <a:pt x="929" y="337"/>
                    <a:pt x="1" y="1265"/>
                    <a:pt x="1" y="2407"/>
                  </a:cubicBezTo>
                  <a:cubicBezTo>
                    <a:pt x="1" y="3549"/>
                    <a:pt x="929" y="4477"/>
                    <a:pt x="2062" y="4477"/>
                  </a:cubicBezTo>
                  <a:cubicBezTo>
                    <a:pt x="3203" y="4477"/>
                    <a:pt x="4131" y="3549"/>
                    <a:pt x="4131" y="2407"/>
                  </a:cubicBezTo>
                  <a:cubicBezTo>
                    <a:pt x="4131" y="1943"/>
                    <a:pt x="3980" y="1515"/>
                    <a:pt x="3721" y="1167"/>
                  </a:cubicBezTo>
                  <a:lnTo>
                    <a:pt x="4381" y="507"/>
                  </a:lnTo>
                  <a:cubicBezTo>
                    <a:pt x="4497" y="391"/>
                    <a:pt x="4497" y="204"/>
                    <a:pt x="4381" y="88"/>
                  </a:cubicBezTo>
                  <a:cubicBezTo>
                    <a:pt x="4323" y="30"/>
                    <a:pt x="4247" y="1"/>
                    <a:pt x="4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6;p52">
              <a:extLst>
                <a:ext uri="{FF2B5EF4-FFF2-40B4-BE49-F238E27FC236}">
                  <a16:creationId xmlns:a16="http://schemas.microsoft.com/office/drawing/2014/main" id="{6A81D661-9CD6-5F02-6892-8C268027FC7C}"/>
                </a:ext>
              </a:extLst>
            </p:cNvPr>
            <p:cNvSpPr/>
            <p:nvPr/>
          </p:nvSpPr>
          <p:spPr>
            <a:xfrm>
              <a:off x="1181420" y="1741396"/>
              <a:ext cx="19250" cy="17603"/>
            </a:xfrm>
            <a:custGeom>
              <a:avLst/>
              <a:gdLst/>
              <a:ahLst/>
              <a:cxnLst/>
              <a:rect l="l" t="t" r="r" b="b"/>
              <a:pathLst>
                <a:path w="643" h="588" extrusionOk="0">
                  <a:moveTo>
                    <a:pt x="325" y="1"/>
                  </a:moveTo>
                  <a:cubicBezTo>
                    <a:pt x="250" y="1"/>
                    <a:pt x="174" y="30"/>
                    <a:pt x="116" y="88"/>
                  </a:cubicBezTo>
                  <a:cubicBezTo>
                    <a:pt x="0" y="204"/>
                    <a:pt x="0" y="391"/>
                    <a:pt x="116" y="507"/>
                  </a:cubicBezTo>
                  <a:cubicBezTo>
                    <a:pt x="170" y="561"/>
                    <a:pt x="250" y="588"/>
                    <a:pt x="322" y="588"/>
                  </a:cubicBezTo>
                  <a:cubicBezTo>
                    <a:pt x="402" y="588"/>
                    <a:pt x="473" y="561"/>
                    <a:pt x="536" y="507"/>
                  </a:cubicBezTo>
                  <a:cubicBezTo>
                    <a:pt x="643" y="391"/>
                    <a:pt x="643" y="204"/>
                    <a:pt x="527" y="88"/>
                  </a:cubicBezTo>
                  <a:cubicBezTo>
                    <a:pt x="473" y="30"/>
                    <a:pt x="400" y="1"/>
                    <a:pt x="3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48F076F-B8E0-0B56-2ADD-7B0CC1058F5A}"/>
              </a:ext>
            </a:extLst>
          </p:cNvPr>
          <p:cNvSpPr txBox="1">
            <a:spLocks/>
          </p:cNvSpPr>
          <p:nvPr/>
        </p:nvSpPr>
        <p:spPr>
          <a:xfrm>
            <a:off x="8248500" y="46085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77AF8C1-2221-3836-5800-7F4239246014}"/>
              </a:ext>
            </a:extLst>
          </p:cNvPr>
          <p:cNvSpPr txBox="1">
            <a:spLocks/>
          </p:cNvSpPr>
          <p:nvPr/>
        </p:nvSpPr>
        <p:spPr>
          <a:xfrm>
            <a:off x="48410" y="19068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ispace SemiBold"/>
              <a:buNone/>
              <a:defRPr sz="32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rispace SemiBold"/>
              <a:buNone/>
              <a:defRPr sz="3500" b="0" i="0" u="none" strike="noStrike" cap="none">
                <a:solidFill>
                  <a:schemeClr val="dk1"/>
                </a:solidFill>
                <a:latin typeface="Trispace SemiBold"/>
                <a:ea typeface="Trispace SemiBold"/>
                <a:cs typeface="Trispace SemiBold"/>
                <a:sym typeface="Trispace SemiBold"/>
              </a:defRPr>
            </a:lvl9pPr>
          </a:lstStyle>
          <a:p>
            <a:r>
              <a:rPr lang="en-US" dirty="0"/>
              <a:t>About the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C2A47-0334-1CA5-DC1D-862895AEBB67}"/>
              </a:ext>
            </a:extLst>
          </p:cNvPr>
          <p:cNvSpPr txBox="1"/>
          <p:nvPr/>
        </p:nvSpPr>
        <p:spPr>
          <a:xfrm>
            <a:off x="189106" y="2595100"/>
            <a:ext cx="761576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ea typeface="+mj-lt"/>
                <a:cs typeface="+mj-lt"/>
              </a:rPr>
              <a:t>Company Bankruptcy Prediction dataset: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 </a:t>
            </a: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endParaRPr lang="en-US" sz="1200" dirty="0">
              <a:solidFill>
                <a:schemeClr val="accent1"/>
              </a:solidFill>
              <a:ea typeface="+mj-lt"/>
              <a:cs typeface="+mj-lt"/>
            </a:endParaRPr>
          </a:p>
          <a:p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The data is collected from the Taiwan Economic Journal for the years 1999 to 2009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Company bankruptcy was defined based on the business regulations of the Taiwan Stock Exchange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The target variable is whether or not the company went bankrupt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The dataset includes a variety of financial ratios, such as profitability, liquidity, and leverage ratios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It contains data for over 6,800 companies over a period of 11 years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Number of Instances: 6,819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Number of Attributes: 96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grpSp>
        <p:nvGrpSpPr>
          <p:cNvPr id="13" name="Google Shape;12322;p71">
            <a:extLst>
              <a:ext uri="{FF2B5EF4-FFF2-40B4-BE49-F238E27FC236}">
                <a16:creationId xmlns:a16="http://schemas.microsoft.com/office/drawing/2014/main" id="{1E01DB7D-44E9-48CB-B5A3-D33D6C190A39}"/>
              </a:ext>
            </a:extLst>
          </p:cNvPr>
          <p:cNvGrpSpPr/>
          <p:nvPr/>
        </p:nvGrpSpPr>
        <p:grpSpPr>
          <a:xfrm>
            <a:off x="3901970" y="1989204"/>
            <a:ext cx="607698" cy="514525"/>
            <a:chOff x="849016" y="2903255"/>
            <a:chExt cx="356655" cy="335425"/>
          </a:xfrm>
          <a:solidFill>
            <a:schemeClr val="accent1"/>
          </a:solidFill>
        </p:grpSpPr>
        <p:sp>
          <p:nvSpPr>
            <p:cNvPr id="14" name="Google Shape;12323;p71">
              <a:extLst>
                <a:ext uri="{FF2B5EF4-FFF2-40B4-BE49-F238E27FC236}">
                  <a16:creationId xmlns:a16="http://schemas.microsoft.com/office/drawing/2014/main" id="{3BE879EE-D0B1-6076-A90E-21B258952D58}"/>
                </a:ext>
              </a:extLst>
            </p:cNvPr>
            <p:cNvSpPr/>
            <p:nvPr/>
          </p:nvSpPr>
          <p:spPr>
            <a:xfrm>
              <a:off x="849016" y="2903255"/>
              <a:ext cx="356655" cy="335425"/>
            </a:xfrm>
            <a:custGeom>
              <a:avLst/>
              <a:gdLst/>
              <a:ahLst/>
              <a:cxnLst/>
              <a:rect l="l" t="t" r="r" b="b"/>
              <a:pathLst>
                <a:path w="11205" h="10538" extrusionOk="0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324;p71">
              <a:extLst>
                <a:ext uri="{FF2B5EF4-FFF2-40B4-BE49-F238E27FC236}">
                  <a16:creationId xmlns:a16="http://schemas.microsoft.com/office/drawing/2014/main" id="{8F1DCDC7-D3DB-BDEE-2BDB-67083B2A431C}"/>
                </a:ext>
              </a:extLst>
            </p:cNvPr>
            <p:cNvSpPr/>
            <p:nvPr/>
          </p:nvSpPr>
          <p:spPr>
            <a:xfrm>
              <a:off x="1137046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25;p71">
              <a:extLst>
                <a:ext uri="{FF2B5EF4-FFF2-40B4-BE49-F238E27FC236}">
                  <a16:creationId xmlns:a16="http://schemas.microsoft.com/office/drawing/2014/main" id="{26711FCA-0BBE-7350-FB66-2BF7E4E848C4}"/>
                </a:ext>
              </a:extLst>
            </p:cNvPr>
            <p:cNvSpPr/>
            <p:nvPr/>
          </p:nvSpPr>
          <p:spPr>
            <a:xfrm>
              <a:off x="1080579" y="2932825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26;p71">
              <a:extLst>
                <a:ext uri="{FF2B5EF4-FFF2-40B4-BE49-F238E27FC236}">
                  <a16:creationId xmlns:a16="http://schemas.microsoft.com/office/drawing/2014/main" id="{A9289147-0506-333C-A396-66E262EFCBEF}"/>
                </a:ext>
              </a:extLst>
            </p:cNvPr>
            <p:cNvSpPr/>
            <p:nvPr/>
          </p:nvSpPr>
          <p:spPr>
            <a:xfrm>
              <a:off x="879350" y="2949122"/>
              <a:ext cx="187988" cy="10631"/>
            </a:xfrm>
            <a:custGeom>
              <a:avLst/>
              <a:gdLst/>
              <a:ahLst/>
              <a:cxnLst/>
              <a:rect l="l" t="t" r="r" b="b"/>
              <a:pathLst>
                <a:path w="5906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27;p71">
              <a:extLst>
                <a:ext uri="{FF2B5EF4-FFF2-40B4-BE49-F238E27FC236}">
                  <a16:creationId xmlns:a16="http://schemas.microsoft.com/office/drawing/2014/main" id="{D675D956-D2C8-575E-41A1-3F0E0013B63D}"/>
                </a:ext>
              </a:extLst>
            </p:cNvPr>
            <p:cNvSpPr/>
            <p:nvPr/>
          </p:nvSpPr>
          <p:spPr>
            <a:xfrm>
              <a:off x="1137046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28;p71">
              <a:extLst>
                <a:ext uri="{FF2B5EF4-FFF2-40B4-BE49-F238E27FC236}">
                  <a16:creationId xmlns:a16="http://schemas.microsoft.com/office/drawing/2014/main" id="{2B2FA0A1-69E2-AAB3-D514-F2DE38350F27}"/>
                </a:ext>
              </a:extLst>
            </p:cNvPr>
            <p:cNvSpPr/>
            <p:nvPr/>
          </p:nvSpPr>
          <p:spPr>
            <a:xfrm>
              <a:off x="1080579" y="3050309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2329;p71">
              <a:extLst>
                <a:ext uri="{FF2B5EF4-FFF2-40B4-BE49-F238E27FC236}">
                  <a16:creationId xmlns:a16="http://schemas.microsoft.com/office/drawing/2014/main" id="{E525ADCF-9356-301B-D471-98B9EAB8D10B}"/>
                </a:ext>
              </a:extLst>
            </p:cNvPr>
            <p:cNvSpPr/>
            <p:nvPr/>
          </p:nvSpPr>
          <p:spPr>
            <a:xfrm>
              <a:off x="879350" y="3066988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330;p71">
              <a:extLst>
                <a:ext uri="{FF2B5EF4-FFF2-40B4-BE49-F238E27FC236}">
                  <a16:creationId xmlns:a16="http://schemas.microsoft.com/office/drawing/2014/main" id="{E17D2B2A-A9D2-D80E-F1AE-0D59061B1709}"/>
                </a:ext>
              </a:extLst>
            </p:cNvPr>
            <p:cNvSpPr/>
            <p:nvPr/>
          </p:nvSpPr>
          <p:spPr>
            <a:xfrm>
              <a:off x="1137046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331;p71">
              <a:extLst>
                <a:ext uri="{FF2B5EF4-FFF2-40B4-BE49-F238E27FC236}">
                  <a16:creationId xmlns:a16="http://schemas.microsoft.com/office/drawing/2014/main" id="{F84D70DF-E47E-6448-8E92-69F005524ED6}"/>
                </a:ext>
              </a:extLst>
            </p:cNvPr>
            <p:cNvSpPr/>
            <p:nvPr/>
          </p:nvSpPr>
          <p:spPr>
            <a:xfrm>
              <a:off x="1080579" y="3167794"/>
              <a:ext cx="43607" cy="4360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332;p71">
              <a:extLst>
                <a:ext uri="{FF2B5EF4-FFF2-40B4-BE49-F238E27FC236}">
                  <a16:creationId xmlns:a16="http://schemas.microsoft.com/office/drawing/2014/main" id="{448D0649-D909-7C81-A3E9-DEEA45AC894B}"/>
                </a:ext>
              </a:extLst>
            </p:cNvPr>
            <p:cNvSpPr/>
            <p:nvPr/>
          </p:nvSpPr>
          <p:spPr>
            <a:xfrm>
              <a:off x="879350" y="3184473"/>
              <a:ext cx="187988" cy="10249"/>
            </a:xfrm>
            <a:custGeom>
              <a:avLst/>
              <a:gdLst/>
              <a:ahLst/>
              <a:cxnLst/>
              <a:rect l="l" t="t" r="r" b="b"/>
              <a:pathLst>
                <a:path w="5906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333;p71">
              <a:extLst>
                <a:ext uri="{FF2B5EF4-FFF2-40B4-BE49-F238E27FC236}">
                  <a16:creationId xmlns:a16="http://schemas.microsoft.com/office/drawing/2014/main" id="{018E71C2-BC93-3229-C77F-6BD3709B4327}"/>
                </a:ext>
              </a:extLst>
            </p:cNvPr>
            <p:cNvSpPr/>
            <p:nvPr/>
          </p:nvSpPr>
          <p:spPr>
            <a:xfrm>
              <a:off x="879350" y="3083285"/>
              <a:ext cx="25432" cy="10631"/>
            </a:xfrm>
            <a:custGeom>
              <a:avLst/>
              <a:gdLst/>
              <a:ahLst/>
              <a:cxnLst/>
              <a:rect l="l" t="t" r="r" b="b"/>
              <a:pathLst>
                <a:path w="799" h="334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88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9B7020-F763-945D-F8E0-81E90E50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27" y="52121"/>
            <a:ext cx="7704000" cy="572700"/>
          </a:xfrm>
        </p:spPr>
        <p:txBody>
          <a:bodyPr/>
          <a:lstStyle/>
          <a:p>
            <a:r>
              <a:rPr lang="en-US" dirty="0"/>
              <a:t>Machine Learning Model</a:t>
            </a:r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E82B06A8-2EC4-3BE7-AB4F-276DEF2EA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6273" y="105837"/>
            <a:ext cx="518984" cy="518984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97F47D8-DA5C-C166-1D1E-0EADF4111A6D}"/>
              </a:ext>
            </a:extLst>
          </p:cNvPr>
          <p:cNvGrpSpPr/>
          <p:nvPr/>
        </p:nvGrpSpPr>
        <p:grpSpPr>
          <a:xfrm>
            <a:off x="403568" y="804525"/>
            <a:ext cx="639493" cy="572700"/>
            <a:chOff x="1552574" y="3257549"/>
            <a:chExt cx="1485901" cy="1466837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021E2EC-7956-4300-5025-B37E85485FF2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F060C6D-C2AE-41E3-D871-F262D3398932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4587D1E-C657-7511-9599-817AC9864560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CA22BEA-F6DE-736F-33A5-92E1B9EA4384}"/>
              </a:ext>
            </a:extLst>
          </p:cNvPr>
          <p:cNvGrpSpPr/>
          <p:nvPr/>
        </p:nvGrpSpPr>
        <p:grpSpPr>
          <a:xfrm>
            <a:off x="1360592" y="804525"/>
            <a:ext cx="639493" cy="572700"/>
            <a:chOff x="1552574" y="3257549"/>
            <a:chExt cx="1485901" cy="1466837"/>
          </a:xfrm>
        </p:grpSpPr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50CDFC7-09B5-48FF-2A6A-07D690C68341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448EE4B-5D5A-415E-6D90-5E5236E77B22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8988C4C-0A74-2263-4BB4-E7C66140DC96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E662722-0886-01FC-65AF-A64250776F55}"/>
              </a:ext>
            </a:extLst>
          </p:cNvPr>
          <p:cNvGrpSpPr/>
          <p:nvPr/>
        </p:nvGrpSpPr>
        <p:grpSpPr>
          <a:xfrm>
            <a:off x="2317616" y="804525"/>
            <a:ext cx="639493" cy="572700"/>
            <a:chOff x="1552574" y="3257549"/>
            <a:chExt cx="1485901" cy="1466837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6175BB5-0239-CFA3-C93E-8E8D23ABF209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A98436B6-3131-75F1-9EC1-C6216E999589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9E3D25-850B-BC46-29F0-4C9DC7C68562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3A54942-5170-C415-7581-4921C3FEEA7F}"/>
              </a:ext>
            </a:extLst>
          </p:cNvPr>
          <p:cNvGrpSpPr/>
          <p:nvPr/>
        </p:nvGrpSpPr>
        <p:grpSpPr>
          <a:xfrm>
            <a:off x="3274640" y="804525"/>
            <a:ext cx="639493" cy="572700"/>
            <a:chOff x="1552574" y="3257549"/>
            <a:chExt cx="1485901" cy="1466837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784B51E-8D4B-5FA4-AD72-DB55457BBA5D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7EA8AD-B0F4-F4B5-3322-0A0E64C225CA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8F8EBE8-4E57-3064-C24E-9B79DA01F406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BEEBB4E-CAFA-205F-BA9C-3E23948D153C}"/>
              </a:ext>
            </a:extLst>
          </p:cNvPr>
          <p:cNvGrpSpPr/>
          <p:nvPr/>
        </p:nvGrpSpPr>
        <p:grpSpPr>
          <a:xfrm>
            <a:off x="4231664" y="804525"/>
            <a:ext cx="639493" cy="572700"/>
            <a:chOff x="1552574" y="3257549"/>
            <a:chExt cx="1485901" cy="1466837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FA759C5-C87D-1168-5C36-36144BD23E9A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15C5969-C349-2035-07C1-48091DDB2AC0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D8BB182-1935-35A9-93C9-4B92BD7DF701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3B445C6-E909-583F-C403-8E59324E27B2}"/>
              </a:ext>
            </a:extLst>
          </p:cNvPr>
          <p:cNvGrpSpPr/>
          <p:nvPr/>
        </p:nvGrpSpPr>
        <p:grpSpPr>
          <a:xfrm>
            <a:off x="5188688" y="804525"/>
            <a:ext cx="639493" cy="572700"/>
            <a:chOff x="1552574" y="3257549"/>
            <a:chExt cx="1485901" cy="1466837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EF0491F-EA71-3A4F-C706-09F2D343C99E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9B4B3FD-E5AE-5FE6-B3C2-ACD28CA0B8D5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83F0CD-362B-11E8-3FA1-A32D87FBAC19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E534FE5-0C78-CFDE-6F3A-16335791C8E0}"/>
              </a:ext>
            </a:extLst>
          </p:cNvPr>
          <p:cNvGrpSpPr/>
          <p:nvPr/>
        </p:nvGrpSpPr>
        <p:grpSpPr>
          <a:xfrm>
            <a:off x="6145712" y="804525"/>
            <a:ext cx="639493" cy="572700"/>
            <a:chOff x="1552574" y="3257549"/>
            <a:chExt cx="1485901" cy="1466837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9CD19E05-E0AD-8C44-8BB0-CBBA7CAF7B12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E9D0702-DB8E-87C1-CAA4-F8ABDF607C87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E16E702-6067-ABEE-900A-79E3998EA6A5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239F06A-D15B-35DD-E152-27DBD186B260}"/>
              </a:ext>
            </a:extLst>
          </p:cNvPr>
          <p:cNvGrpSpPr/>
          <p:nvPr/>
        </p:nvGrpSpPr>
        <p:grpSpPr>
          <a:xfrm>
            <a:off x="7102736" y="804525"/>
            <a:ext cx="639493" cy="572700"/>
            <a:chOff x="1552574" y="3257549"/>
            <a:chExt cx="1485901" cy="1466837"/>
          </a:xfrm>
        </p:grpSpPr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AA2F1B5-FA8D-F22D-5C6D-90F89FA0C5FD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D23DBCBC-9411-DA21-4DD0-6C4F7E8F8EF3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05C13C65-DCA9-F063-AECF-C0F1D1314FB4}"/>
                </a:ext>
              </a:extLst>
            </p:cNvPr>
            <p:cNvSpPr/>
            <p:nvPr/>
          </p:nvSpPr>
          <p:spPr>
            <a:xfrm>
              <a:off x="1681513" y="3384836"/>
              <a:ext cx="1228016" cy="1212263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32B7A6F-0B70-BBE8-4D73-09F6DED90328}"/>
              </a:ext>
            </a:extLst>
          </p:cNvPr>
          <p:cNvGrpSpPr/>
          <p:nvPr/>
        </p:nvGrpSpPr>
        <p:grpSpPr>
          <a:xfrm>
            <a:off x="8059756" y="804525"/>
            <a:ext cx="639493" cy="572700"/>
            <a:chOff x="1552574" y="3257549"/>
            <a:chExt cx="1485901" cy="1466837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7114E67-C7EA-9667-2B04-5DDCECF95041}"/>
                </a:ext>
              </a:extLst>
            </p:cNvPr>
            <p:cNvSpPr/>
            <p:nvPr/>
          </p:nvSpPr>
          <p:spPr>
            <a:xfrm>
              <a:off x="1552574" y="3257549"/>
              <a:ext cx="1485901" cy="1466837"/>
            </a:xfrm>
            <a:prstGeom prst="ellipse">
              <a:avLst/>
            </a:prstGeom>
            <a:solidFill>
              <a:srgbClr val="57CC99"/>
            </a:solidFill>
            <a:ln>
              <a:solidFill>
                <a:srgbClr val="57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6639FD0-26B4-D654-1372-37980FB67B52}"/>
                </a:ext>
              </a:extLst>
            </p:cNvPr>
            <p:cNvSpPr/>
            <p:nvPr/>
          </p:nvSpPr>
          <p:spPr>
            <a:xfrm>
              <a:off x="1620114" y="3324223"/>
              <a:ext cx="1350819" cy="1333488"/>
            </a:xfrm>
            <a:prstGeom prst="ellipse">
              <a:avLst/>
            </a:prstGeom>
            <a:solidFill>
              <a:srgbClr val="38A3A5"/>
            </a:solidFill>
            <a:ln>
              <a:solidFill>
                <a:srgbClr val="38A3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27C5FF1-3541-EF55-97AF-488234910455}"/>
                </a:ext>
              </a:extLst>
            </p:cNvPr>
            <p:cNvSpPr/>
            <p:nvPr/>
          </p:nvSpPr>
          <p:spPr>
            <a:xfrm>
              <a:off x="1681514" y="3384836"/>
              <a:ext cx="1228017" cy="1212262"/>
            </a:xfrm>
            <a:prstGeom prst="ellipse">
              <a:avLst/>
            </a:prstGeom>
            <a:solidFill>
              <a:srgbClr val="22577A"/>
            </a:solidFill>
            <a:ln>
              <a:solidFill>
                <a:srgbClr val="22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CB89FD84-7FDB-9EDF-2E2E-012697BD0AD0}"/>
              </a:ext>
            </a:extLst>
          </p:cNvPr>
          <p:cNvSpPr txBox="1"/>
          <p:nvPr/>
        </p:nvSpPr>
        <p:spPr>
          <a:xfrm>
            <a:off x="411214" y="1457187"/>
            <a:ext cx="610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CSV file import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B5E86645-2873-AC7E-A45C-153529E650B7}"/>
              </a:ext>
            </a:extLst>
          </p:cNvPr>
          <p:cNvSpPr txBox="1"/>
          <p:nvPr/>
        </p:nvSpPr>
        <p:spPr>
          <a:xfrm>
            <a:off x="1311640" y="1458954"/>
            <a:ext cx="737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Feature and Target Split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2DB84F5-1D34-BC59-CDBB-F538590650B1}"/>
              </a:ext>
            </a:extLst>
          </p:cNvPr>
          <p:cNvSpPr txBox="1"/>
          <p:nvPr/>
        </p:nvSpPr>
        <p:spPr>
          <a:xfrm>
            <a:off x="2311342" y="1457187"/>
            <a:ext cx="63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Feature Selection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F60AE0E-289A-8072-DE60-7C7792C82709}"/>
              </a:ext>
            </a:extLst>
          </p:cNvPr>
          <p:cNvSpPr txBox="1"/>
          <p:nvPr/>
        </p:nvSpPr>
        <p:spPr>
          <a:xfrm>
            <a:off x="3289173" y="1457187"/>
            <a:ext cx="61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Feature rename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A209A69-2C14-E22A-7618-8A0CFDC76B30}"/>
              </a:ext>
            </a:extLst>
          </p:cNvPr>
          <p:cNvSpPr txBox="1"/>
          <p:nvPr/>
        </p:nvSpPr>
        <p:spPr>
          <a:xfrm>
            <a:off x="4199629" y="1457187"/>
            <a:ext cx="703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Train-Test split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3C24A70F-A98A-BEFB-8ED1-B39FA9DD23CC}"/>
              </a:ext>
            </a:extLst>
          </p:cNvPr>
          <p:cNvSpPr txBox="1"/>
          <p:nvPr/>
        </p:nvSpPr>
        <p:spPr>
          <a:xfrm>
            <a:off x="5114999" y="1457187"/>
            <a:ext cx="83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Handle Data Imbalance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DBB477C-3515-7B14-F441-3352AE165DBF}"/>
              </a:ext>
            </a:extLst>
          </p:cNvPr>
          <p:cNvSpPr txBox="1"/>
          <p:nvPr/>
        </p:nvSpPr>
        <p:spPr>
          <a:xfrm>
            <a:off x="6017059" y="1457187"/>
            <a:ext cx="88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Model Implementation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316011F-B661-EDEC-739B-0CD96A9F5B85}"/>
              </a:ext>
            </a:extLst>
          </p:cNvPr>
          <p:cNvSpPr txBox="1"/>
          <p:nvPr/>
        </p:nvSpPr>
        <p:spPr>
          <a:xfrm>
            <a:off x="6978123" y="1457187"/>
            <a:ext cx="888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62070C13-8D57-0782-A08E-0BC0364E8598}"/>
              </a:ext>
            </a:extLst>
          </p:cNvPr>
          <p:cNvSpPr txBox="1"/>
          <p:nvPr/>
        </p:nvSpPr>
        <p:spPr>
          <a:xfrm>
            <a:off x="8088823" y="1457187"/>
            <a:ext cx="639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>
                <a:solidFill>
                  <a:schemeClr val="accent1"/>
                </a:solidFill>
              </a:rPr>
              <a:t>Prediction</a:t>
            </a:r>
          </a:p>
        </p:txBody>
      </p:sp>
      <p:pic>
        <p:nvPicPr>
          <p:cNvPr id="251" name="Graphic 250" descr="Employee badge with solid fill">
            <a:extLst>
              <a:ext uri="{FF2B5EF4-FFF2-40B4-BE49-F238E27FC236}">
                <a16:creationId xmlns:a16="http://schemas.microsoft.com/office/drawing/2014/main" id="{D6044205-F4C1-9748-3508-CD2CE97B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0171" y="896660"/>
            <a:ext cx="388428" cy="388428"/>
          </a:xfrm>
          <a:prstGeom prst="rect">
            <a:avLst/>
          </a:prstGeom>
        </p:spPr>
      </p:pic>
      <p:pic>
        <p:nvPicPr>
          <p:cNvPr id="253" name="Graphic 252" descr="Harvey Balls 50% with solid fill">
            <a:extLst>
              <a:ext uri="{FF2B5EF4-FFF2-40B4-BE49-F238E27FC236}">
                <a16:creationId xmlns:a16="http://schemas.microsoft.com/office/drawing/2014/main" id="{FF097E76-0191-940B-F607-93358EABB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2809" y="864049"/>
            <a:ext cx="457200" cy="457200"/>
          </a:xfrm>
          <a:prstGeom prst="rect">
            <a:avLst/>
          </a:prstGeom>
        </p:spPr>
      </p:pic>
      <p:pic>
        <p:nvPicPr>
          <p:cNvPr id="255" name="Graphic 254" descr="Binary with solid fill">
            <a:extLst>
              <a:ext uri="{FF2B5EF4-FFF2-40B4-BE49-F238E27FC236}">
                <a16:creationId xmlns:a16="http://schemas.microsoft.com/office/drawing/2014/main" id="{7CA25A05-8F52-D722-099B-C05401167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8095" y="934184"/>
            <a:ext cx="338555" cy="338555"/>
          </a:xfrm>
          <a:prstGeom prst="rect">
            <a:avLst/>
          </a:prstGeom>
        </p:spPr>
      </p:pic>
      <p:pic>
        <p:nvPicPr>
          <p:cNvPr id="257" name="Graphic 256" descr="Clipboard Checked with solid fill">
            <a:extLst>
              <a:ext uri="{FF2B5EF4-FFF2-40B4-BE49-F238E27FC236}">
                <a16:creationId xmlns:a16="http://schemas.microsoft.com/office/drawing/2014/main" id="{19E3CBC0-1FDF-5E7B-3EF7-9533B0A30C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2058" y="896660"/>
            <a:ext cx="400843" cy="400843"/>
          </a:xfrm>
          <a:prstGeom prst="rect">
            <a:avLst/>
          </a:prstGeom>
        </p:spPr>
      </p:pic>
      <p:pic>
        <p:nvPicPr>
          <p:cNvPr id="259" name="Graphic 258" descr="Future with solid fill">
            <a:extLst>
              <a:ext uri="{FF2B5EF4-FFF2-40B4-BE49-F238E27FC236}">
                <a16:creationId xmlns:a16="http://schemas.microsoft.com/office/drawing/2014/main" id="{93D25AB7-D069-38FE-C192-7394D3A3F3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10224" y="921597"/>
            <a:ext cx="338554" cy="338554"/>
          </a:xfrm>
          <a:prstGeom prst="rect">
            <a:avLst/>
          </a:prstGeom>
        </p:spPr>
      </p:pic>
      <p:pic>
        <p:nvPicPr>
          <p:cNvPr id="263" name="Graphic 262" descr="Balloons with solid fill">
            <a:extLst>
              <a:ext uri="{FF2B5EF4-FFF2-40B4-BE49-F238E27FC236}">
                <a16:creationId xmlns:a16="http://schemas.microsoft.com/office/drawing/2014/main" id="{CEFC0FE1-FB9C-16B4-56A4-188F65A490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099140">
            <a:off x="1499761" y="966153"/>
            <a:ext cx="194309" cy="194309"/>
          </a:xfrm>
          <a:prstGeom prst="rect">
            <a:avLst/>
          </a:prstGeom>
        </p:spPr>
      </p:pic>
      <p:pic>
        <p:nvPicPr>
          <p:cNvPr id="267" name="Graphic 266" descr="Child with balloon with solid fill">
            <a:extLst>
              <a:ext uri="{FF2B5EF4-FFF2-40B4-BE49-F238E27FC236}">
                <a16:creationId xmlns:a16="http://schemas.microsoft.com/office/drawing/2014/main" id="{81CD4758-84E4-8F98-ECF0-84E0E7A67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71136" y="921597"/>
            <a:ext cx="262992" cy="262992"/>
          </a:xfrm>
          <a:prstGeom prst="rect">
            <a:avLst/>
          </a:prstGeom>
        </p:spPr>
      </p:pic>
      <p:pic>
        <p:nvPicPr>
          <p:cNvPr id="269" name="Graphic 268" descr="Database with solid fill">
            <a:extLst>
              <a:ext uri="{FF2B5EF4-FFF2-40B4-BE49-F238E27FC236}">
                <a16:creationId xmlns:a16="http://schemas.microsoft.com/office/drawing/2014/main" id="{FDC20C3D-D4BA-0829-A8FB-A035A1F542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7755" y="884119"/>
            <a:ext cx="388620" cy="388620"/>
          </a:xfrm>
          <a:prstGeom prst="rect">
            <a:avLst/>
          </a:prstGeom>
        </p:spPr>
      </p:pic>
      <p:pic>
        <p:nvPicPr>
          <p:cNvPr id="271" name="Graphic 270" descr="Spinning Plates with solid fill">
            <a:extLst>
              <a:ext uri="{FF2B5EF4-FFF2-40B4-BE49-F238E27FC236}">
                <a16:creationId xmlns:a16="http://schemas.microsoft.com/office/drawing/2014/main" id="{74556D5F-8E9B-0367-B32F-95C1562C2C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41265" y="908998"/>
            <a:ext cx="320040" cy="320040"/>
          </a:xfrm>
          <a:prstGeom prst="rect">
            <a:avLst/>
          </a:prstGeom>
        </p:spPr>
      </p:pic>
      <p:pic>
        <p:nvPicPr>
          <p:cNvPr id="273" name="Graphic 272" descr="Clipboard Mixed with solid fill">
            <a:extLst>
              <a:ext uri="{FF2B5EF4-FFF2-40B4-BE49-F238E27FC236}">
                <a16:creationId xmlns:a16="http://schemas.microsoft.com/office/drawing/2014/main" id="{7D9C0EFD-932E-A682-59E4-A40A77785C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29743" y="884119"/>
            <a:ext cx="402690" cy="402690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A7AC20E8-5055-075F-C42D-32BAEA9AA15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4665" y="2024797"/>
            <a:ext cx="2152742" cy="1506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47A73E7B-F91F-EC51-9D45-B104DB20294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44180" y="2024798"/>
            <a:ext cx="2984577" cy="1506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C519CEC2-9AE6-6093-F7D2-855B02F7E49D}"/>
              </a:ext>
            </a:extLst>
          </p:cNvPr>
          <p:cNvSpPr txBox="1"/>
          <p:nvPr/>
        </p:nvSpPr>
        <p:spPr>
          <a:xfrm>
            <a:off x="3400171" y="3458499"/>
            <a:ext cx="1583309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96% accuracy</a:t>
            </a:r>
          </a:p>
        </p:txBody>
      </p: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286A3C29-A49C-5562-ADD4-77DA5584ABD4}"/>
              </a:ext>
            </a:extLst>
          </p:cNvPr>
          <p:cNvCxnSpPr>
            <a:stCxn id="175" idx="6"/>
            <a:endCxn id="180" idx="2"/>
          </p:cNvCxnSpPr>
          <p:nvPr/>
        </p:nvCxnSpPr>
        <p:spPr>
          <a:xfrm>
            <a:off x="1043061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227447A1-5AD8-FBE3-F95F-450A85A52BE7}"/>
              </a:ext>
            </a:extLst>
          </p:cNvPr>
          <p:cNvCxnSpPr>
            <a:stCxn id="180" idx="6"/>
            <a:endCxn id="185" idx="2"/>
          </p:cNvCxnSpPr>
          <p:nvPr/>
        </p:nvCxnSpPr>
        <p:spPr>
          <a:xfrm>
            <a:off x="2000085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DC056A29-0ACA-F2E4-7DAC-33DACDD4B074}"/>
              </a:ext>
            </a:extLst>
          </p:cNvPr>
          <p:cNvCxnSpPr>
            <a:stCxn id="185" idx="6"/>
            <a:endCxn id="190" idx="2"/>
          </p:cNvCxnSpPr>
          <p:nvPr/>
        </p:nvCxnSpPr>
        <p:spPr>
          <a:xfrm>
            <a:off x="2957109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8EA2B19E-32C0-57A8-C697-5B6F155637D3}"/>
              </a:ext>
            </a:extLst>
          </p:cNvPr>
          <p:cNvCxnSpPr>
            <a:stCxn id="190" idx="6"/>
            <a:endCxn id="195" idx="2"/>
          </p:cNvCxnSpPr>
          <p:nvPr/>
        </p:nvCxnSpPr>
        <p:spPr>
          <a:xfrm>
            <a:off x="3914133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EC2E8999-D2FE-955E-4448-968742D859D4}"/>
              </a:ext>
            </a:extLst>
          </p:cNvPr>
          <p:cNvCxnSpPr>
            <a:stCxn id="200" idx="6"/>
            <a:endCxn id="205" idx="2"/>
          </p:cNvCxnSpPr>
          <p:nvPr/>
        </p:nvCxnSpPr>
        <p:spPr>
          <a:xfrm>
            <a:off x="5828181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4A9D3C62-E793-63D9-5478-39C7653B85BD}"/>
              </a:ext>
            </a:extLst>
          </p:cNvPr>
          <p:cNvCxnSpPr>
            <a:stCxn id="205" idx="6"/>
            <a:endCxn id="210" idx="2"/>
          </p:cNvCxnSpPr>
          <p:nvPr/>
        </p:nvCxnSpPr>
        <p:spPr>
          <a:xfrm>
            <a:off x="6785205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B065E83-0AB4-E387-DE9C-F451043A9D31}"/>
              </a:ext>
            </a:extLst>
          </p:cNvPr>
          <p:cNvCxnSpPr>
            <a:stCxn id="210" idx="6"/>
            <a:endCxn id="215" idx="2"/>
          </p:cNvCxnSpPr>
          <p:nvPr/>
        </p:nvCxnSpPr>
        <p:spPr>
          <a:xfrm>
            <a:off x="7742229" y="1090875"/>
            <a:ext cx="31752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46786B2-0EF0-ECF4-7958-372F10593263}"/>
              </a:ext>
            </a:extLst>
          </p:cNvPr>
          <p:cNvCxnSpPr>
            <a:stCxn id="195" idx="6"/>
            <a:endCxn id="200" idx="2"/>
          </p:cNvCxnSpPr>
          <p:nvPr/>
        </p:nvCxnSpPr>
        <p:spPr>
          <a:xfrm>
            <a:off x="4871157" y="1090875"/>
            <a:ext cx="3175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3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38E1D-439D-C1A5-C36C-571BDE45DC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B30F3D-7CA6-F341-95FA-3665E2A2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26" y="110860"/>
            <a:ext cx="7704000" cy="572700"/>
          </a:xfrm>
        </p:spPr>
        <p:txBody>
          <a:bodyPr/>
          <a:lstStyle/>
          <a:p>
            <a:r>
              <a:rPr lang="en-US" sz="2400" dirty="0"/>
              <a:t>Features used for ML Implementation </a:t>
            </a:r>
          </a:p>
        </p:txBody>
      </p:sp>
      <p:pic>
        <p:nvPicPr>
          <p:cNvPr id="6" name="Graphic 5" descr="Assorted circles and squares">
            <a:extLst>
              <a:ext uri="{FF2B5EF4-FFF2-40B4-BE49-F238E27FC236}">
                <a16:creationId xmlns:a16="http://schemas.microsoft.com/office/drawing/2014/main" id="{C02694A0-11C3-B18B-6AE1-E954692E5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657794" y="444170"/>
            <a:ext cx="709142" cy="709142"/>
          </a:xfrm>
          <a:prstGeom prst="rect">
            <a:avLst/>
          </a:prstGeom>
        </p:spPr>
      </p:pic>
      <p:pic>
        <p:nvPicPr>
          <p:cNvPr id="7" name="Picture 2" descr="Colab">
            <a:extLst>
              <a:ext uri="{FF2B5EF4-FFF2-40B4-BE49-F238E27FC236}">
                <a16:creationId xmlns:a16="http://schemas.microsoft.com/office/drawing/2014/main" id="{3B31F189-D44B-B3AA-6457-34BDA89F4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5" y="1419708"/>
            <a:ext cx="3333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ndefined">
            <a:extLst>
              <a:ext uri="{FF2B5EF4-FFF2-40B4-BE49-F238E27FC236}">
                <a16:creationId xmlns:a16="http://schemas.microsoft.com/office/drawing/2014/main" id="{C8143C36-758D-4A1E-7B3E-22C8E9D9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767" y="1379808"/>
            <a:ext cx="3512608" cy="13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A0755-5CE8-8EDD-2100-E35AA51C13B9}"/>
              </a:ext>
            </a:extLst>
          </p:cNvPr>
          <p:cNvSpPr txBox="1"/>
          <p:nvPr/>
        </p:nvSpPr>
        <p:spPr>
          <a:xfrm>
            <a:off x="278898" y="2990004"/>
            <a:ext cx="3730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/>
                </a:solidFill>
                <a:ea typeface="+mj-lt"/>
                <a:cs typeface="+mj-lt"/>
              </a:rPr>
              <a:t>Google Colaboratory 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for model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6C0F2-79FD-9BB4-5552-78060D77245F}"/>
              </a:ext>
            </a:extLst>
          </p:cNvPr>
          <p:cNvSpPr txBox="1"/>
          <p:nvPr/>
        </p:nvSpPr>
        <p:spPr>
          <a:xfrm>
            <a:off x="4556236" y="2988386"/>
            <a:ext cx="3104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/>
                </a:solidFill>
                <a:ea typeface="+mj-lt"/>
                <a:cs typeface="+mj-lt"/>
              </a:rPr>
              <a:t>Flask </a:t>
            </a:r>
            <a:r>
              <a:rPr lang="en-US" dirty="0">
                <a:solidFill>
                  <a:schemeClr val="tx1"/>
                </a:solidFill>
                <a:ea typeface="+mj-lt"/>
                <a:cs typeface="+mj-lt"/>
              </a:rPr>
              <a:t>to link Python code to website</a:t>
            </a:r>
          </a:p>
        </p:txBody>
      </p:sp>
    </p:spTree>
    <p:extLst>
      <p:ext uri="{BB962C8B-B14F-4D97-AF65-F5344CB8AC3E}">
        <p14:creationId xmlns:p14="http://schemas.microsoft.com/office/powerpoint/2010/main" val="2797347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BD567-7181-D9FD-98C6-C5464319A4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223100" y="455022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15C174-793E-6EBE-865F-C1A5EDBE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62228"/>
            <a:ext cx="7704000" cy="572700"/>
          </a:xfrm>
        </p:spPr>
        <p:txBody>
          <a:bodyPr/>
          <a:lstStyle/>
          <a:p>
            <a:r>
              <a:rPr lang="en-US" dirty="0"/>
              <a:t>AWS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D659-8740-5ADE-583C-5A97F85D7B56}"/>
              </a:ext>
            </a:extLst>
          </p:cNvPr>
          <p:cNvSpPr txBox="1"/>
          <p:nvPr/>
        </p:nvSpPr>
        <p:spPr>
          <a:xfrm>
            <a:off x="1119381" y="662404"/>
            <a:ext cx="793699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Region: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Comprising multiple data centers to ensure high availability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Availability Zones (AZs):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Physically isolated data centers, providing redundancy and fault tolerance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VPC(s) (Virtual Private Cloud):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A private network to isolate and control resources and networking environment 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EC2(s) (Elastic Compute Cloud):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Scalable virtual servers to run applications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NAT Gateway: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Allows private subnets to access the internet while remaining hidden from external traffic.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r>
              <a:rPr lang="en-US" sz="1200" dirty="0">
                <a:solidFill>
                  <a:schemeClr val="accent1"/>
                </a:solidFill>
                <a:ea typeface="+mj-lt"/>
                <a:cs typeface="+mj-lt"/>
              </a:rPr>
              <a:t>Application Load Balancer: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To distribute incoming application traffic across multiple targets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altLang="en-US" sz="1200" dirty="0">
              <a:solidFill>
                <a:schemeClr val="accent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en-US" altLang="en-US" sz="1200" dirty="0">
                <a:solidFill>
                  <a:schemeClr val="accent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Relational Database Service (Amazon RDS): </a:t>
            </a:r>
            <a:r>
              <a:rPr lang="en-US" sz="1200" dirty="0">
                <a:solidFill>
                  <a:schemeClr val="tx1"/>
                </a:solidFill>
                <a:ea typeface="+mj-lt"/>
                <a:cs typeface="+mj-lt"/>
              </a:rPr>
              <a:t>Amazon RDS is a managed service that simplifies the setup, operation, and scaling of relational databases in the cloud</a:t>
            </a:r>
            <a:endParaRPr lang="en-US" altLang="en-US" sz="1200" dirty="0">
              <a:solidFill>
                <a:schemeClr val="tx1"/>
              </a:solidFill>
              <a:ea typeface="+mj-lt"/>
              <a:cs typeface="+mj-lt"/>
            </a:endParaRP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2" name="Graphic 5" descr="Amazon Elastic Compute Cloud (Amazon EC2) service icon.">
            <a:extLst>
              <a:ext uri="{FF2B5EF4-FFF2-40B4-BE49-F238E27FC236}">
                <a16:creationId xmlns:a16="http://schemas.microsoft.com/office/drawing/2014/main" id="{1615AE24-AE30-DCBC-6275-D54EEA31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772144" y="2317330"/>
            <a:ext cx="311076" cy="31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" descr="NAT gateway resource icon for the Amazon VPC service.&#10;">
            <a:extLst>
              <a:ext uri="{FF2B5EF4-FFF2-40B4-BE49-F238E27FC236}">
                <a16:creationId xmlns:a16="http://schemas.microsoft.com/office/drawing/2014/main" id="{50718824-197F-DAF5-A9EB-1CE4D26FD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814" y="2862553"/>
            <a:ext cx="311076" cy="311076"/>
          </a:xfrm>
          <a:prstGeom prst="rect">
            <a:avLst/>
          </a:prstGeom>
        </p:spPr>
      </p:pic>
      <p:grpSp>
        <p:nvGrpSpPr>
          <p:cNvPr id="8" name="Group 7" descr="Virtual private cloud (VPC) group.">
            <a:extLst>
              <a:ext uri="{FF2B5EF4-FFF2-40B4-BE49-F238E27FC236}">
                <a16:creationId xmlns:a16="http://schemas.microsoft.com/office/drawing/2014/main" id="{ECFFD350-C20E-F52F-333A-9481F52ED0DA}"/>
              </a:ext>
            </a:extLst>
          </p:cNvPr>
          <p:cNvGrpSpPr/>
          <p:nvPr/>
        </p:nvGrpSpPr>
        <p:grpSpPr>
          <a:xfrm>
            <a:off x="772144" y="1741634"/>
            <a:ext cx="7936992" cy="413015"/>
            <a:chOff x="2283292" y="2618865"/>
            <a:chExt cx="8081280" cy="5727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8D6ADE-AC3D-33F6-8431-D68472FB941D}"/>
                </a:ext>
              </a:extLst>
            </p:cNvPr>
            <p:cNvSpPr/>
            <p:nvPr/>
          </p:nvSpPr>
          <p:spPr>
            <a:xfrm>
              <a:off x="2283292" y="2618865"/>
              <a:ext cx="8081280" cy="572700"/>
            </a:xfrm>
            <a:prstGeom prst="rect">
              <a:avLst/>
            </a:prstGeom>
            <a:noFill/>
            <a:ln w="15875">
              <a:solidFill>
                <a:srgbClr val="8C4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phic 9" descr="VPC group icon. ">
              <a:extLst>
                <a:ext uri="{FF2B5EF4-FFF2-40B4-BE49-F238E27FC236}">
                  <a16:creationId xmlns:a16="http://schemas.microsoft.com/office/drawing/2014/main" id="{48570E0E-34B6-7BF7-84A7-0F5965AB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83293" y="2618865"/>
              <a:ext cx="271913" cy="271913"/>
            </a:xfrm>
            <a:prstGeom prst="rect">
              <a:avLst/>
            </a:prstGeom>
          </p:spPr>
        </p:pic>
      </p:grpSp>
      <p:sp>
        <p:nvSpPr>
          <p:cNvPr id="11" name="Rectangle 10" descr="AZ group border">
            <a:extLst>
              <a:ext uri="{FF2B5EF4-FFF2-40B4-BE49-F238E27FC236}">
                <a16:creationId xmlns:a16="http://schemas.microsoft.com/office/drawing/2014/main" id="{B200A17C-C497-44A5-9612-C8EDF3C3FF59}"/>
              </a:ext>
            </a:extLst>
          </p:cNvPr>
          <p:cNvSpPr/>
          <p:nvPr/>
        </p:nvSpPr>
        <p:spPr>
          <a:xfrm>
            <a:off x="772144" y="1196411"/>
            <a:ext cx="7911010" cy="321255"/>
          </a:xfrm>
          <a:prstGeom prst="rect">
            <a:avLst/>
          </a:prstGeom>
          <a:noFill/>
          <a:ln w="15875">
            <a:solidFill>
              <a:srgbClr val="00A4A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26" name="Group 25" descr="Region group.">
            <a:extLst>
              <a:ext uri="{FF2B5EF4-FFF2-40B4-BE49-F238E27FC236}">
                <a16:creationId xmlns:a16="http://schemas.microsoft.com/office/drawing/2014/main" id="{6C385827-8158-6992-36D3-C723C0938DCB}"/>
              </a:ext>
            </a:extLst>
          </p:cNvPr>
          <p:cNvGrpSpPr/>
          <p:nvPr/>
        </p:nvGrpSpPr>
        <p:grpSpPr>
          <a:xfrm>
            <a:off x="772144" y="640820"/>
            <a:ext cx="7950147" cy="392910"/>
            <a:chOff x="-2491534" y="1506164"/>
            <a:chExt cx="8951062" cy="583139"/>
          </a:xfrm>
        </p:grpSpPr>
        <p:sp>
          <p:nvSpPr>
            <p:cNvPr id="27" name="Rectangle 26" descr="Region group">
              <a:extLst>
                <a:ext uri="{FF2B5EF4-FFF2-40B4-BE49-F238E27FC236}">
                  <a16:creationId xmlns:a16="http://schemas.microsoft.com/office/drawing/2014/main" id="{DCBA63CF-A315-FB6D-EC88-FE03395B6798}"/>
                </a:ext>
              </a:extLst>
            </p:cNvPr>
            <p:cNvSpPr/>
            <p:nvPr/>
          </p:nvSpPr>
          <p:spPr>
            <a:xfrm>
              <a:off x="-2491534" y="1512743"/>
              <a:ext cx="8951062" cy="576560"/>
            </a:xfrm>
            <a:prstGeom prst="rect">
              <a:avLst/>
            </a:prstGeom>
            <a:noFill/>
            <a:ln w="15875">
              <a:solidFill>
                <a:srgbClr val="00A4A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Graphic 27" descr="Region group icon.">
              <a:extLst>
                <a:ext uri="{FF2B5EF4-FFF2-40B4-BE49-F238E27FC236}">
                  <a16:creationId xmlns:a16="http://schemas.microsoft.com/office/drawing/2014/main" id="{6CEA5168-2E0B-A295-3B95-CBAD15FD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-2491533" y="1506164"/>
              <a:ext cx="315493" cy="315491"/>
            </a:xfrm>
            <a:prstGeom prst="rect">
              <a:avLst/>
            </a:prstGeom>
          </p:spPr>
        </p:pic>
      </p:grpSp>
      <p:pic>
        <p:nvPicPr>
          <p:cNvPr id="13" name="Graphic 12" descr="Application Load Balancer resource icon for the Elastic Load Balancing service.">
            <a:extLst>
              <a:ext uri="{FF2B5EF4-FFF2-40B4-BE49-F238E27FC236}">
                <a16:creationId xmlns:a16="http://schemas.microsoft.com/office/drawing/2014/main" id="{7FCC6729-3609-350A-8BD9-AD944972B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966" y="3407776"/>
            <a:ext cx="311076" cy="311076"/>
          </a:xfrm>
          <a:prstGeom prst="rect">
            <a:avLst/>
          </a:prstGeom>
        </p:spPr>
      </p:pic>
      <p:pic>
        <p:nvPicPr>
          <p:cNvPr id="19" name="Graphic 18" descr="Assorted circles and squares">
            <a:extLst>
              <a:ext uri="{FF2B5EF4-FFF2-40B4-BE49-F238E27FC236}">
                <a16:creationId xmlns:a16="http://schemas.microsoft.com/office/drawing/2014/main" id="{4840545F-4AF4-6EF8-440A-1211449DBB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V="1">
            <a:off x="3939058" y="-46738"/>
            <a:ext cx="709142" cy="709142"/>
          </a:xfrm>
          <a:prstGeom prst="rect">
            <a:avLst/>
          </a:prstGeom>
        </p:spPr>
      </p:pic>
      <p:pic>
        <p:nvPicPr>
          <p:cNvPr id="12" name="Graphic 6" descr="Amazon Relational Database Service (Amazon RDS) service icon.">
            <a:extLst>
              <a:ext uri="{FF2B5EF4-FFF2-40B4-BE49-F238E27FC236}">
                <a16:creationId xmlns:a16="http://schemas.microsoft.com/office/drawing/2014/main" id="{9FC6C023-BFA8-421E-9385-3F03F96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834241" y="3947089"/>
            <a:ext cx="267059" cy="26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40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BD567-7181-D9FD-98C6-C5464319A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15C174-793E-6EBE-865F-C1A5EDBE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859"/>
            <a:ext cx="7704000" cy="572700"/>
          </a:xfrm>
        </p:spPr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15" name="Graphic 14" descr="Arrow circle with solid fill">
            <a:extLst>
              <a:ext uri="{FF2B5EF4-FFF2-40B4-BE49-F238E27FC236}">
                <a16:creationId xmlns:a16="http://schemas.microsoft.com/office/drawing/2014/main" id="{05E739AF-B7D0-305F-D92F-0A842FE48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8867" y="-19050"/>
            <a:ext cx="914400" cy="914400"/>
          </a:xfrm>
          <a:prstGeom prst="rect">
            <a:avLst/>
          </a:prstGeom>
        </p:spPr>
      </p:pic>
      <p:pic>
        <p:nvPicPr>
          <p:cNvPr id="4" name="Picture 3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15B6B9F2-515E-62C8-84A5-40929024D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820" y="1011259"/>
            <a:ext cx="6000484" cy="359724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8820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BD567-7181-D9FD-98C6-C5464319A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15C174-793E-6EBE-865F-C1A5EDBE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6859"/>
            <a:ext cx="7704000" cy="572700"/>
          </a:xfrm>
        </p:spPr>
        <p:txBody>
          <a:bodyPr/>
          <a:lstStyle/>
          <a:p>
            <a:r>
              <a:rPr lang="en-US" dirty="0"/>
              <a:t>Project Architecture</a:t>
            </a:r>
          </a:p>
        </p:txBody>
      </p:sp>
      <p:grpSp>
        <p:nvGrpSpPr>
          <p:cNvPr id="29" name="Google Shape;12608;p71">
            <a:extLst>
              <a:ext uri="{FF2B5EF4-FFF2-40B4-BE49-F238E27FC236}">
                <a16:creationId xmlns:a16="http://schemas.microsoft.com/office/drawing/2014/main" id="{710EFDF7-4E07-6E8F-C41F-B3BB7308B1E1}"/>
              </a:ext>
            </a:extLst>
          </p:cNvPr>
          <p:cNvGrpSpPr/>
          <p:nvPr/>
        </p:nvGrpSpPr>
        <p:grpSpPr>
          <a:xfrm>
            <a:off x="6007262" y="96859"/>
            <a:ext cx="605339" cy="572700"/>
            <a:chOff x="4674791" y="1977447"/>
            <a:chExt cx="344528" cy="344114"/>
          </a:xfrm>
          <a:solidFill>
            <a:schemeClr val="accent1"/>
          </a:solidFill>
        </p:grpSpPr>
        <p:sp>
          <p:nvSpPr>
            <p:cNvPr id="30" name="Google Shape;12609;p71">
              <a:extLst>
                <a:ext uri="{FF2B5EF4-FFF2-40B4-BE49-F238E27FC236}">
                  <a16:creationId xmlns:a16="http://schemas.microsoft.com/office/drawing/2014/main" id="{AF18F37F-2206-2847-155B-09F950F291E9}"/>
                </a:ext>
              </a:extLst>
            </p:cNvPr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610;p71">
              <a:extLst>
                <a:ext uri="{FF2B5EF4-FFF2-40B4-BE49-F238E27FC236}">
                  <a16:creationId xmlns:a16="http://schemas.microsoft.com/office/drawing/2014/main" id="{0FEA99D8-2431-D9EA-403A-B8E067E8A879}"/>
                </a:ext>
              </a:extLst>
            </p:cNvPr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611;p71">
              <a:extLst>
                <a:ext uri="{FF2B5EF4-FFF2-40B4-BE49-F238E27FC236}">
                  <a16:creationId xmlns:a16="http://schemas.microsoft.com/office/drawing/2014/main" id="{FC2D024D-5A38-05C4-25FB-6F0657AF9895}"/>
                </a:ext>
              </a:extLst>
            </p:cNvPr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612;p71">
              <a:extLst>
                <a:ext uri="{FF2B5EF4-FFF2-40B4-BE49-F238E27FC236}">
                  <a16:creationId xmlns:a16="http://schemas.microsoft.com/office/drawing/2014/main" id="{6FD7B065-588B-BB33-D534-60991B648E80}"/>
                </a:ext>
              </a:extLst>
            </p:cNvPr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613;p71">
              <a:extLst>
                <a:ext uri="{FF2B5EF4-FFF2-40B4-BE49-F238E27FC236}">
                  <a16:creationId xmlns:a16="http://schemas.microsoft.com/office/drawing/2014/main" id="{6D7603B4-8A2D-C73C-94DA-C773C46DC940}"/>
                </a:ext>
              </a:extLst>
            </p:cNvPr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614;p71">
              <a:extLst>
                <a:ext uri="{FF2B5EF4-FFF2-40B4-BE49-F238E27FC236}">
                  <a16:creationId xmlns:a16="http://schemas.microsoft.com/office/drawing/2014/main" id="{BF3FFB3D-D917-8BE2-DD69-C35B4A329F5D}"/>
                </a:ext>
              </a:extLst>
            </p:cNvPr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615;p71">
              <a:extLst>
                <a:ext uri="{FF2B5EF4-FFF2-40B4-BE49-F238E27FC236}">
                  <a16:creationId xmlns:a16="http://schemas.microsoft.com/office/drawing/2014/main" id="{642E5A9F-DAB2-6248-E16B-D8BBACA0BBD4}"/>
                </a:ext>
              </a:extLst>
            </p:cNvPr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16;p71">
              <a:extLst>
                <a:ext uri="{FF2B5EF4-FFF2-40B4-BE49-F238E27FC236}">
                  <a16:creationId xmlns:a16="http://schemas.microsoft.com/office/drawing/2014/main" id="{A4DD4136-54E5-6CB0-FAEF-90E90BECEEFA}"/>
                </a:ext>
              </a:extLst>
            </p:cNvPr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7;p71">
              <a:extLst>
                <a:ext uri="{FF2B5EF4-FFF2-40B4-BE49-F238E27FC236}">
                  <a16:creationId xmlns:a16="http://schemas.microsoft.com/office/drawing/2014/main" id="{D744DB1D-902A-0C40-C4DB-43B9DF4CC1E8}"/>
                </a:ext>
              </a:extLst>
            </p:cNvPr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18;p71">
              <a:extLst>
                <a:ext uri="{FF2B5EF4-FFF2-40B4-BE49-F238E27FC236}">
                  <a16:creationId xmlns:a16="http://schemas.microsoft.com/office/drawing/2014/main" id="{74AD87C5-89A9-F8A1-C24D-332473415558}"/>
                </a:ext>
              </a:extLst>
            </p:cNvPr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19;p71">
              <a:extLst>
                <a:ext uri="{FF2B5EF4-FFF2-40B4-BE49-F238E27FC236}">
                  <a16:creationId xmlns:a16="http://schemas.microsoft.com/office/drawing/2014/main" id="{553C4A83-DC77-B7E2-5030-4D09AB5B8C1B}"/>
                </a:ext>
              </a:extLst>
            </p:cNvPr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20;p71">
              <a:extLst>
                <a:ext uri="{FF2B5EF4-FFF2-40B4-BE49-F238E27FC236}">
                  <a16:creationId xmlns:a16="http://schemas.microsoft.com/office/drawing/2014/main" id="{104AC0AF-E138-5051-4C28-EF098DB81B05}"/>
                </a:ext>
              </a:extLst>
            </p:cNvPr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21;p71">
              <a:extLst>
                <a:ext uri="{FF2B5EF4-FFF2-40B4-BE49-F238E27FC236}">
                  <a16:creationId xmlns:a16="http://schemas.microsoft.com/office/drawing/2014/main" id="{3462B968-CBB4-2798-B1A3-E7D429A0EBA1}"/>
                </a:ext>
              </a:extLst>
            </p:cNvPr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22;p71">
              <a:extLst>
                <a:ext uri="{FF2B5EF4-FFF2-40B4-BE49-F238E27FC236}">
                  <a16:creationId xmlns:a16="http://schemas.microsoft.com/office/drawing/2014/main" id="{AFBA625A-CC68-CFCF-8030-58ECEE958818}"/>
                </a:ext>
              </a:extLst>
            </p:cNvPr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23;p71">
              <a:extLst>
                <a:ext uri="{FF2B5EF4-FFF2-40B4-BE49-F238E27FC236}">
                  <a16:creationId xmlns:a16="http://schemas.microsoft.com/office/drawing/2014/main" id="{4A7DA5E9-AF82-56E0-36B4-A0D0A6A47D86}"/>
                </a:ext>
              </a:extLst>
            </p:cNvPr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24;p71">
              <a:extLst>
                <a:ext uri="{FF2B5EF4-FFF2-40B4-BE49-F238E27FC236}">
                  <a16:creationId xmlns:a16="http://schemas.microsoft.com/office/drawing/2014/main" id="{94800619-FA6D-C3AA-2597-8809F92308F6}"/>
                </a:ext>
              </a:extLst>
            </p:cNvPr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25;p71">
              <a:extLst>
                <a:ext uri="{FF2B5EF4-FFF2-40B4-BE49-F238E27FC236}">
                  <a16:creationId xmlns:a16="http://schemas.microsoft.com/office/drawing/2014/main" id="{875EB7D5-8B35-ACCA-8716-68E0BC5C0D3E}"/>
                </a:ext>
              </a:extLst>
            </p:cNvPr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26;p71">
              <a:extLst>
                <a:ext uri="{FF2B5EF4-FFF2-40B4-BE49-F238E27FC236}">
                  <a16:creationId xmlns:a16="http://schemas.microsoft.com/office/drawing/2014/main" id="{21369124-A175-B7A3-740C-25D1A68010F4}"/>
                </a:ext>
              </a:extLst>
            </p:cNvPr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627;p71">
              <a:extLst>
                <a:ext uri="{FF2B5EF4-FFF2-40B4-BE49-F238E27FC236}">
                  <a16:creationId xmlns:a16="http://schemas.microsoft.com/office/drawing/2014/main" id="{51F7B4D4-8C25-A364-3C09-35DFBE77C434}"/>
                </a:ext>
              </a:extLst>
            </p:cNvPr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628;p71">
              <a:extLst>
                <a:ext uri="{FF2B5EF4-FFF2-40B4-BE49-F238E27FC236}">
                  <a16:creationId xmlns:a16="http://schemas.microsoft.com/office/drawing/2014/main" id="{FDF47FA3-F1D3-4975-A23B-DE8C0B2980BB}"/>
                </a:ext>
              </a:extLst>
            </p:cNvPr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629;p71">
              <a:extLst>
                <a:ext uri="{FF2B5EF4-FFF2-40B4-BE49-F238E27FC236}">
                  <a16:creationId xmlns:a16="http://schemas.microsoft.com/office/drawing/2014/main" id="{43DC5AB2-F52F-89A5-6461-A077C10A0A00}"/>
                </a:ext>
              </a:extLst>
            </p:cNvPr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30;p71">
              <a:extLst>
                <a:ext uri="{FF2B5EF4-FFF2-40B4-BE49-F238E27FC236}">
                  <a16:creationId xmlns:a16="http://schemas.microsoft.com/office/drawing/2014/main" id="{DC5C953E-B8ED-A8C3-85EE-8CB3341C7AEF}"/>
                </a:ext>
              </a:extLst>
            </p:cNvPr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31;p71">
              <a:extLst>
                <a:ext uri="{FF2B5EF4-FFF2-40B4-BE49-F238E27FC236}">
                  <a16:creationId xmlns:a16="http://schemas.microsoft.com/office/drawing/2014/main" id="{3407F4F9-BB10-0D81-64E0-0252A929B890}"/>
                </a:ext>
              </a:extLst>
            </p:cNvPr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632;p71">
              <a:extLst>
                <a:ext uri="{FF2B5EF4-FFF2-40B4-BE49-F238E27FC236}">
                  <a16:creationId xmlns:a16="http://schemas.microsoft.com/office/drawing/2014/main" id="{E66F79D6-250D-9BDF-6C82-B2827BC97020}"/>
                </a:ext>
              </a:extLst>
            </p:cNvPr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633;p71">
              <a:extLst>
                <a:ext uri="{FF2B5EF4-FFF2-40B4-BE49-F238E27FC236}">
                  <a16:creationId xmlns:a16="http://schemas.microsoft.com/office/drawing/2014/main" id="{CE6ADC92-D24D-99D4-E68E-8306512C376D}"/>
                </a:ext>
              </a:extLst>
            </p:cNvPr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634;p71">
              <a:extLst>
                <a:ext uri="{FF2B5EF4-FFF2-40B4-BE49-F238E27FC236}">
                  <a16:creationId xmlns:a16="http://schemas.microsoft.com/office/drawing/2014/main" id="{2760D798-AD8F-2351-3133-FCEEC2693286}"/>
                </a:ext>
              </a:extLst>
            </p:cNvPr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E15FA1A-EBC9-F361-439F-67C5D876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88" y="875788"/>
            <a:ext cx="6001790" cy="37789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108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643C8-8F22-658B-78CC-1CADE1ADF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97EB8-F79F-A5CC-828A-8AF7F0A4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123291"/>
            <a:ext cx="7704000" cy="572700"/>
          </a:xfrm>
        </p:spPr>
        <p:txBody>
          <a:bodyPr/>
          <a:lstStyle/>
          <a:p>
            <a:r>
              <a:rPr lang="en-US" dirty="0"/>
              <a:t>Cloud in Action</a:t>
            </a:r>
          </a:p>
        </p:txBody>
      </p:sp>
      <p:pic>
        <p:nvPicPr>
          <p:cNvPr id="5" name="Graphic 4" descr="Lightning with solid fill">
            <a:extLst>
              <a:ext uri="{FF2B5EF4-FFF2-40B4-BE49-F238E27FC236}">
                <a16:creationId xmlns:a16="http://schemas.microsoft.com/office/drawing/2014/main" id="{7043F98F-E84B-00E3-0FE9-A7659AD2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2421" y="123291"/>
            <a:ext cx="914400" cy="9144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27A77B-23F9-0162-0F5D-340CC3350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1" y="936091"/>
            <a:ext cx="4301512" cy="2419601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4CF0F555-3A2F-EA51-7F65-BC1138F3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533" y="2325840"/>
            <a:ext cx="4524624" cy="23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0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643C8-8F22-658B-78CC-1CADE1ADF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97EB8-F79F-A5CC-828A-8AF7F0A4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1" y="123291"/>
            <a:ext cx="7704000" cy="572700"/>
          </a:xfrm>
        </p:spPr>
        <p:txBody>
          <a:bodyPr/>
          <a:lstStyle/>
          <a:p>
            <a:r>
              <a:rPr lang="en-US" dirty="0"/>
              <a:t>Cloud in Action</a:t>
            </a:r>
          </a:p>
        </p:txBody>
      </p:sp>
      <p:pic>
        <p:nvPicPr>
          <p:cNvPr id="5" name="Graphic 4" descr="Lightning with solid fill">
            <a:extLst>
              <a:ext uri="{FF2B5EF4-FFF2-40B4-BE49-F238E27FC236}">
                <a16:creationId xmlns:a16="http://schemas.microsoft.com/office/drawing/2014/main" id="{7043F98F-E84B-00E3-0FE9-A7659AD2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2421" y="123291"/>
            <a:ext cx="914400" cy="9144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D5EA300-572C-AEEE-C568-0F7DDCA39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0" y="923314"/>
            <a:ext cx="4407277" cy="2699183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14400CF-49CA-0A09-FBED-9F1A11AC4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35" y="2272905"/>
            <a:ext cx="4157465" cy="233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82021"/>
      </p:ext>
    </p:extLst>
  </p:cSld>
  <p:clrMapOvr>
    <a:masterClrMapping/>
  </p:clrMapOvr>
</p:sld>
</file>

<file path=ppt/theme/theme1.xml><?xml version="1.0" encoding="utf-8"?>
<a:theme xmlns:a="http://schemas.openxmlformats.org/drawingml/2006/main" name="Cloud Computing Minitheme by Slidesgo">
  <a:themeElements>
    <a:clrScheme name="Simple Light">
      <a:dk1>
        <a:srgbClr val="F6F6F6"/>
      </a:dk1>
      <a:lt1>
        <a:srgbClr val="320A4F"/>
      </a:lt1>
      <a:dk2>
        <a:srgbClr val="180424"/>
      </a:dk2>
      <a:lt2>
        <a:srgbClr val="830BDE"/>
      </a:lt2>
      <a:accent1>
        <a:srgbClr val="EE12E9"/>
      </a:accent1>
      <a:accent2>
        <a:srgbClr val="ED1C68"/>
      </a:accent2>
      <a:accent3>
        <a:srgbClr val="3E629E"/>
      </a:accent3>
      <a:accent4>
        <a:srgbClr val="FFFFFF"/>
      </a:accent4>
      <a:accent5>
        <a:srgbClr val="FFFFFF"/>
      </a:accent5>
      <a:accent6>
        <a:srgbClr val="FFFFFF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472</Words>
  <Application>Microsoft Office PowerPoint</Application>
  <PresentationFormat>On-screen Show (16:9)</PresentationFormat>
  <Paragraphs>89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Trispace</vt:lpstr>
      <vt:lpstr>Trispace Medium</vt:lpstr>
      <vt:lpstr>Trispace SemiBold</vt:lpstr>
      <vt:lpstr>Arial</vt:lpstr>
      <vt:lpstr>Cloud Computing Minitheme by Slidesgo</vt:lpstr>
      <vt:lpstr>AWS-Based Company Bankruptcy Prediction System</vt:lpstr>
      <vt:lpstr>Scope</vt:lpstr>
      <vt:lpstr>Machine Learning Model</vt:lpstr>
      <vt:lpstr>Features used for ML Implementation </vt:lpstr>
      <vt:lpstr>AWS Features</vt:lpstr>
      <vt:lpstr>Data Flow</vt:lpstr>
      <vt:lpstr>Project Architecture</vt:lpstr>
      <vt:lpstr>Cloud in Action</vt:lpstr>
      <vt:lpstr>Cloud in Action</vt:lpstr>
      <vt:lpstr>Outcome</vt:lpstr>
      <vt:lpstr>GitHub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Minitheme</dc:title>
  <dc:creator>Vishesh Bhati</dc:creator>
  <cp:lastModifiedBy>Bhati, Vishesh</cp:lastModifiedBy>
  <cp:revision>44</cp:revision>
  <dcterms:modified xsi:type="dcterms:W3CDTF">2023-11-30T04:20:19Z</dcterms:modified>
</cp:coreProperties>
</file>